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69" r:id="rId2"/>
    <p:sldId id="263" r:id="rId3"/>
    <p:sldId id="268" r:id="rId4"/>
    <p:sldId id="264" r:id="rId5"/>
    <p:sldId id="258" r:id="rId6"/>
    <p:sldId id="265" r:id="rId7"/>
    <p:sldId id="261" r:id="rId8"/>
    <p:sldId id="270" r:id="rId9"/>
    <p:sldId id="260" r:id="rId10"/>
    <p:sldId id="257" r:id="rId11"/>
    <p:sldId id="266" r:id="rId12"/>
    <p:sldId id="256" r:id="rId13"/>
    <p:sldId id="262" r:id="rId14"/>
  </p:sldIdLst>
  <p:sldSz cx="9144000" cy="6858000" type="screen4x3"/>
  <p:notesSz cx="7077075" cy="93821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73" autoAdjust="0"/>
    <p:restoredTop sz="69622" autoAdjust="0"/>
  </p:normalViewPr>
  <p:slideViewPr>
    <p:cSldViewPr>
      <p:cViewPr varScale="1">
        <p:scale>
          <a:sx n="56" d="100"/>
          <a:sy n="56" d="100"/>
        </p:scale>
        <p:origin x="1776"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02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08438" y="0"/>
            <a:ext cx="3067050" cy="469900"/>
          </a:xfrm>
          <a:prstGeom prst="rect">
            <a:avLst/>
          </a:prstGeom>
        </p:spPr>
        <p:txBody>
          <a:bodyPr vert="horz" lIns="91440" tIns="45720" rIns="91440" bIns="45720" rtlCol="0"/>
          <a:lstStyle>
            <a:lvl1pPr algn="r">
              <a:defRPr sz="1200"/>
            </a:lvl1pPr>
          </a:lstStyle>
          <a:p>
            <a:fld id="{04484AFE-CB96-44D0-87B0-E54B90DA839C}" type="datetimeFigureOut">
              <a:rPr lang="en-US" smtClean="0"/>
              <a:t>7/22/2014</a:t>
            </a:fld>
            <a:endParaRPr lang="en-US"/>
          </a:p>
        </p:txBody>
      </p:sp>
      <p:sp>
        <p:nvSpPr>
          <p:cNvPr id="4" name="Slide Image Placeholder 3"/>
          <p:cNvSpPr>
            <a:spLocks noGrp="1" noRot="1" noChangeAspect="1"/>
          </p:cNvSpPr>
          <p:nvPr>
            <p:ph type="sldImg" idx="2"/>
          </p:nvPr>
        </p:nvSpPr>
        <p:spPr>
          <a:xfrm>
            <a:off x="1428750" y="1173163"/>
            <a:ext cx="4219575" cy="31654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8025" y="4514850"/>
            <a:ext cx="5661025" cy="369411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2225"/>
            <a:ext cx="3067050"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08438" y="8912225"/>
            <a:ext cx="3067050" cy="469900"/>
          </a:xfrm>
          <a:prstGeom prst="rect">
            <a:avLst/>
          </a:prstGeom>
        </p:spPr>
        <p:txBody>
          <a:bodyPr vert="horz" lIns="91440" tIns="45720" rIns="91440" bIns="45720" rtlCol="0" anchor="b"/>
          <a:lstStyle>
            <a:lvl1pPr algn="r">
              <a:defRPr sz="1200"/>
            </a:lvl1pPr>
          </a:lstStyle>
          <a:p>
            <a:fld id="{0237F68E-E033-4B62-B6A7-B0AF3E5B0EA9}" type="slidenum">
              <a:rPr lang="en-US" smtClean="0"/>
              <a:t>‹#›</a:t>
            </a:fld>
            <a:endParaRPr lang="en-US"/>
          </a:p>
        </p:txBody>
      </p:sp>
    </p:spTree>
    <p:extLst>
      <p:ext uri="{BB962C8B-B14F-4D97-AF65-F5344CB8AC3E}">
        <p14:creationId xmlns:p14="http://schemas.microsoft.com/office/powerpoint/2010/main" val="3698891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amhistory.si.edu/starspangledbanner/interactive-flag.aspx"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amhistory.si.edu/starspangledbanner/sing-the-national-anthem.aspx"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amhistory.si.edu/starspangledbanner/mp3/song.ssb.dsl.mp3" TargetMode="External"/><Relationship Id="rId4" Type="http://schemas.openxmlformats.org/officeDocument/2006/relationships/hyperlink" Target="http://amhistory.si.edu/starspangledbanner/pdf/ssb_lyrics.pdf"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The War of 1812</a:t>
            </a:r>
          </a:p>
          <a:p>
            <a:r>
              <a:rPr lang="en-US" dirty="0" smtClean="0"/>
              <a:t>Although its events inspired one of the nation’s most famous patriotic songs, the War of 1812 is a relatively little-known war in American history. Despite its complicated causes and inconclusive outcome, the conflict helped establish the credibility of the young United States among other nations. It fostered a strong sense of national pride among the American people, and those patriotic feelings are reflected and preserved in the song we know today as the U.S. national anthem.</a:t>
            </a:r>
          </a:p>
          <a:p>
            <a:r>
              <a:rPr lang="en-US" dirty="0" smtClean="0"/>
              <a:t>Britain’s defeat at the 1781 Battle of Yorktown marked the conclusion of the American Revolution and the beginning of new challenges for a new nation. Not even three decades after the signing of the Treaty of Paris, which formalized Britain’s recognition of the United States of America, the two countries were again in conflict. Resentment for Britain’s interference with American international trade, combined with American expansionist visions, led Congress to declare war on Great Britain on June 18, 1812. </a:t>
            </a:r>
          </a:p>
          <a:p>
            <a:r>
              <a:rPr lang="en-US" dirty="0" smtClean="0"/>
              <a:t>In the early stages of the war, the American navy scored victories in the Atlantic and on Lake Erie while Britain concentrated its military efforts on its ongoing war with France. But with the defeat of Emperor Napoléon’s armies in April 1814, Britain turned its full attention to the war against an ill-prepared United States.</a:t>
            </a:r>
          </a:p>
          <a:p>
            <a:endParaRPr lang="en-US" dirty="0" smtClean="0"/>
          </a:p>
          <a:p>
            <a:r>
              <a:rPr lang="en-US" dirty="0" smtClean="0"/>
              <a:t>Source: http://amhistory.si.edu/starspangledbanner/the-war-of-1812.aspx</a:t>
            </a:r>
          </a:p>
          <a:p>
            <a:endParaRPr lang="en-US" sz="1384" dirty="0"/>
          </a:p>
        </p:txBody>
      </p:sp>
      <p:sp>
        <p:nvSpPr>
          <p:cNvPr id="4" name="Slide Number Placeholder 3"/>
          <p:cNvSpPr>
            <a:spLocks noGrp="1"/>
          </p:cNvSpPr>
          <p:nvPr>
            <p:ph type="sldNum" sz="quarter" idx="10"/>
          </p:nvPr>
        </p:nvSpPr>
        <p:spPr/>
        <p:txBody>
          <a:bodyPr/>
          <a:lstStyle/>
          <a:p>
            <a:fld id="{0237F68E-E033-4B62-B6A7-B0AF3E5B0EA9}" type="slidenum">
              <a:rPr lang="en-US" smtClean="0"/>
              <a:t>2</a:t>
            </a:fld>
            <a:endParaRPr lang="en-US"/>
          </a:p>
        </p:txBody>
      </p:sp>
    </p:spTree>
    <p:extLst>
      <p:ext uri="{BB962C8B-B14F-4D97-AF65-F5344CB8AC3E}">
        <p14:creationId xmlns:p14="http://schemas.microsoft.com/office/powerpoint/2010/main" val="8583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Making the Flag</a:t>
            </a:r>
          </a:p>
          <a:p>
            <a:r>
              <a:rPr lang="en-US" dirty="0" smtClean="0">
                <a:hlinkClick r:id="rId3" tooltip="Explore The Interactive Flag"/>
              </a:rPr>
              <a:t>Explore The Interactive Flag</a:t>
            </a:r>
            <a:endParaRPr lang="en-US" dirty="0" smtClean="0"/>
          </a:p>
          <a:p>
            <a:r>
              <a:rPr lang="en-US" dirty="0" smtClean="0"/>
              <a:t>In the summer of 1813, Mary </a:t>
            </a:r>
            <a:r>
              <a:rPr lang="en-US" dirty="0" err="1" smtClean="0"/>
              <a:t>Pickersgill</a:t>
            </a:r>
            <a:r>
              <a:rPr lang="en-US" dirty="0" smtClean="0"/>
              <a:t> (1776–1857) was contracted to sew two flags for Fort McHenry in Baltimore, Maryland. The one that became the Star-Spangled Banner was a 30 x 42–foot garrison flag; the other was a 17 x 25–foot storm flag for use in inclement weather. </a:t>
            </a:r>
            <a:r>
              <a:rPr lang="en-US" dirty="0" err="1" smtClean="0"/>
              <a:t>Pickersgill</a:t>
            </a:r>
            <a:r>
              <a:rPr lang="en-US" dirty="0" smtClean="0"/>
              <a:t>, a thirty-seven-year-old widow, was an experienced maker of ships’ colors and signal flags. She filled orders for many of the military and merchant ships that sailed into Baltimore’s busy port.</a:t>
            </a:r>
          </a:p>
          <a:p>
            <a:r>
              <a:rPr lang="en-US" dirty="0" smtClean="0"/>
              <a:t>Helping </a:t>
            </a:r>
            <a:r>
              <a:rPr lang="en-US" dirty="0" err="1" smtClean="0"/>
              <a:t>Pickersgill</a:t>
            </a:r>
            <a:r>
              <a:rPr lang="en-US" dirty="0" smtClean="0"/>
              <a:t> make the flags were her thirteen-year-old daughter Caroline; nieces Eliza Young (thirteen) and Margaret Young (fifteen); and a thirteen-year-old African American indentured servant, Grace Wisher. </a:t>
            </a:r>
            <a:r>
              <a:rPr lang="en-US" dirty="0" err="1" smtClean="0"/>
              <a:t>Pickersgill’s</a:t>
            </a:r>
            <a:r>
              <a:rPr lang="en-US" dirty="0" smtClean="0"/>
              <a:t> elderly mother, Rebecca Young, from whom she had learned </a:t>
            </a:r>
            <a:r>
              <a:rPr lang="en-US" dirty="0" err="1" smtClean="0"/>
              <a:t>flagmaking</a:t>
            </a:r>
            <a:r>
              <a:rPr lang="en-US" dirty="0" smtClean="0"/>
              <a:t>, may have helped as well.</a:t>
            </a:r>
          </a:p>
          <a:p>
            <a:r>
              <a:rPr lang="en-US" dirty="0" err="1" smtClean="0"/>
              <a:t>Pickersgill</a:t>
            </a:r>
            <a:r>
              <a:rPr lang="en-US" dirty="0" smtClean="0"/>
              <a:t> and her assistants spent about seven weeks making the two flags. They assembled the blue canton and the red and white stripes of the flag by piecing together strips of loosely woven English wool bunting that were only 12 or 18 inches wide. </a:t>
            </a:r>
          </a:p>
          <a:p>
            <a:endParaRPr lang="en-US" dirty="0" smtClean="0"/>
          </a:p>
          <a:p>
            <a:r>
              <a:rPr lang="en-US" dirty="0" smtClean="0"/>
              <a:t>Source: http://amhistory.si.edu/starspangledbanner/making-the-flag.aspx</a:t>
            </a:r>
          </a:p>
          <a:p>
            <a:endParaRPr lang="en-US" dirty="0"/>
          </a:p>
        </p:txBody>
      </p:sp>
      <p:sp>
        <p:nvSpPr>
          <p:cNvPr id="4" name="Slide Number Placeholder 3"/>
          <p:cNvSpPr>
            <a:spLocks noGrp="1"/>
          </p:cNvSpPr>
          <p:nvPr>
            <p:ph type="sldNum" sz="quarter" idx="10"/>
          </p:nvPr>
        </p:nvSpPr>
        <p:spPr/>
        <p:txBody>
          <a:bodyPr/>
          <a:lstStyle/>
          <a:p>
            <a:fld id="{0237F68E-E033-4B62-B6A7-B0AF3E5B0EA9}" type="slidenum">
              <a:rPr lang="en-US" smtClean="0"/>
              <a:t>4</a:t>
            </a:fld>
            <a:endParaRPr lang="en-US"/>
          </a:p>
        </p:txBody>
      </p:sp>
    </p:spTree>
    <p:extLst>
      <p:ext uri="{BB962C8B-B14F-4D97-AF65-F5344CB8AC3E}">
        <p14:creationId xmlns:p14="http://schemas.microsoft.com/office/powerpoint/2010/main" val="464400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http://2.bp.blogspot.com/-4QxEIbXRSSQ/ThII5GXpnOI/AAAAAAAADGU/0kr27wP7MUU/s320/francis_scott_key_2.jpg</a:t>
            </a:r>
          </a:p>
          <a:p>
            <a:endParaRPr lang="en-US" dirty="0" smtClean="0"/>
          </a:p>
          <a:p>
            <a:r>
              <a:rPr lang="en-US" dirty="0" smtClean="0"/>
              <a:t>http://www.nps.gov/fomc/historyculture/francis-scott-key.htm</a:t>
            </a:r>
            <a:endParaRPr lang="en-US" dirty="0"/>
          </a:p>
        </p:txBody>
      </p:sp>
      <p:sp>
        <p:nvSpPr>
          <p:cNvPr id="4" name="Slide Number Placeholder 3"/>
          <p:cNvSpPr>
            <a:spLocks noGrp="1"/>
          </p:cNvSpPr>
          <p:nvPr>
            <p:ph type="sldNum" sz="quarter" idx="10"/>
          </p:nvPr>
        </p:nvSpPr>
        <p:spPr/>
        <p:txBody>
          <a:bodyPr/>
          <a:lstStyle/>
          <a:p>
            <a:fld id="{0237F68E-E033-4B62-B6A7-B0AF3E5B0EA9}" type="slidenum">
              <a:rPr lang="en-US" smtClean="0"/>
              <a:t>6</a:t>
            </a:fld>
            <a:endParaRPr lang="en-US"/>
          </a:p>
        </p:txBody>
      </p:sp>
    </p:spTree>
    <p:extLst>
      <p:ext uri="{BB962C8B-B14F-4D97-AF65-F5344CB8AC3E}">
        <p14:creationId xmlns:p14="http://schemas.microsoft.com/office/powerpoint/2010/main" val="453145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The Lyrics</a:t>
            </a:r>
          </a:p>
          <a:p>
            <a:r>
              <a:rPr lang="en-US" dirty="0" smtClean="0">
                <a:hlinkClick r:id="rId3" tooltip="Sing The National Anthem"/>
              </a:rPr>
              <a:t>Sing The National </a:t>
            </a:r>
            <a:r>
              <a:rPr lang="en-US" dirty="0" err="1" smtClean="0">
                <a:hlinkClick r:id="rId3" tooltip="Sing The National Anthem"/>
              </a:rPr>
              <a:t>Anthem</a:t>
            </a:r>
            <a:r>
              <a:rPr lang="en-US" dirty="0" err="1" smtClean="0"/>
              <a:t>Francis</a:t>
            </a:r>
            <a:r>
              <a:rPr lang="en-US" dirty="0" smtClean="0"/>
              <a:t> Scott Key was a gifted amateur poet. Inspired by the sight of the American flag flying over Fort McHenry the morning after the bombardment, he scribbled the initial verse of his song on the back of a letter. Back in Baltimore, he completed the </a:t>
            </a:r>
            <a:r>
              <a:rPr lang="en-US" dirty="0" smtClean="0">
                <a:hlinkClick r:id="rId4"/>
              </a:rPr>
              <a:t>four verses (PDF)</a:t>
            </a:r>
            <a:r>
              <a:rPr lang="en-US" dirty="0" smtClean="0"/>
              <a:t> and copied them onto a sheet of paper, probably making more than one copy. A local printer issued the new song as a broadside. Shortly afterward, two Baltimore newspapers published it, and by mid-October it had appeared in at least seventeen other papers in cities up and down the East Coast.</a:t>
            </a:r>
          </a:p>
          <a:p>
            <a:r>
              <a:rPr lang="en-US" dirty="0" smtClean="0"/>
              <a:t>This </a:t>
            </a:r>
            <a:r>
              <a:rPr lang="en-US" dirty="0" smtClean="0">
                <a:hlinkClick r:id="rId5"/>
              </a:rPr>
              <a:t>19th century version (MP3)</a:t>
            </a:r>
            <a:r>
              <a:rPr lang="en-US" dirty="0" smtClean="0"/>
              <a:t> of the Star-Spangled Banner was performed on original instruments from the National Museum of American History's collection. Arranged by G. W. E. </a:t>
            </a:r>
            <a:r>
              <a:rPr lang="en-US" dirty="0" err="1" smtClean="0"/>
              <a:t>Friederich</a:t>
            </a:r>
            <a:r>
              <a:rPr lang="en-US" dirty="0" smtClean="0"/>
              <a:t>, the music is played as it would have been heard in 1854.</a:t>
            </a:r>
          </a:p>
          <a:p>
            <a:endParaRPr lang="en-US" dirty="0" smtClean="0"/>
          </a:p>
          <a:p>
            <a:r>
              <a:rPr lang="en-US" dirty="0" smtClean="0"/>
              <a:t>Source: http://amhistory.si.edu/starspangledbanner/the-lyrics.aspx</a:t>
            </a:r>
            <a:endParaRPr lang="en-US" dirty="0"/>
          </a:p>
        </p:txBody>
      </p:sp>
      <p:sp>
        <p:nvSpPr>
          <p:cNvPr id="4" name="Slide Number Placeholder 3"/>
          <p:cNvSpPr>
            <a:spLocks noGrp="1"/>
          </p:cNvSpPr>
          <p:nvPr>
            <p:ph type="sldNum" sz="quarter" idx="10"/>
          </p:nvPr>
        </p:nvSpPr>
        <p:spPr/>
        <p:txBody>
          <a:bodyPr/>
          <a:lstStyle/>
          <a:p>
            <a:fld id="{0237F68E-E033-4B62-B6A7-B0AF3E5B0EA9}" type="slidenum">
              <a:rPr lang="en-US" smtClean="0"/>
              <a:t>7</a:t>
            </a:fld>
            <a:endParaRPr lang="en-US"/>
          </a:p>
        </p:txBody>
      </p:sp>
    </p:spTree>
    <p:extLst>
      <p:ext uri="{BB962C8B-B14F-4D97-AF65-F5344CB8AC3E}">
        <p14:creationId xmlns:p14="http://schemas.microsoft.com/office/powerpoint/2010/main" val="802299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effectLst/>
              </a:rPr>
              <a:t>A Family Song</a:t>
            </a:r>
          </a:p>
          <a:p>
            <a:r>
              <a:rPr lang="en-US" dirty="0" smtClean="0">
                <a:effectLst/>
              </a:rPr>
              <a:t>During the 19th century, “The Star-Spangled Banner” became one of the nation’s best-loved patriotic songs, performed during both public events and more personal gatherings.</a:t>
            </a:r>
          </a:p>
          <a:p>
            <a:endParaRPr lang="en-US" dirty="0" smtClean="0">
              <a:effectLst/>
            </a:endParaRPr>
          </a:p>
          <a:p>
            <a:r>
              <a:rPr lang="en-US" dirty="0" smtClean="0">
                <a:effectLst/>
              </a:rPr>
              <a:t>Source: http://amhistory.si.edu/starspangledbanner/the-lyrics.aspx  </a:t>
            </a:r>
          </a:p>
          <a:p>
            <a:endParaRPr lang="en-US" dirty="0"/>
          </a:p>
        </p:txBody>
      </p:sp>
      <p:sp>
        <p:nvSpPr>
          <p:cNvPr id="4" name="Slide Number Placeholder 3"/>
          <p:cNvSpPr>
            <a:spLocks noGrp="1"/>
          </p:cNvSpPr>
          <p:nvPr>
            <p:ph type="sldNum" sz="quarter" idx="10"/>
          </p:nvPr>
        </p:nvSpPr>
        <p:spPr/>
        <p:txBody>
          <a:bodyPr/>
          <a:lstStyle/>
          <a:p>
            <a:fld id="{0237F68E-E033-4B62-B6A7-B0AF3E5B0EA9}" type="slidenum">
              <a:rPr lang="en-US" smtClean="0"/>
              <a:t>8</a:t>
            </a:fld>
            <a:endParaRPr lang="en-US"/>
          </a:p>
        </p:txBody>
      </p:sp>
    </p:spTree>
    <p:extLst>
      <p:ext uri="{BB962C8B-B14F-4D97-AF65-F5344CB8AC3E}">
        <p14:creationId xmlns:p14="http://schemas.microsoft.com/office/powerpoint/2010/main" val="1104332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194BEAB-7617-42D8-8661-65B566543E97}" type="datetimeFigureOut">
              <a:rPr lang="en-US" smtClean="0"/>
              <a:t>7/22/2014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EACD20-8D9C-489B-9253-B21F8A1662D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94BEAB-7617-42D8-8661-65B566543E97}" type="datetimeFigureOut">
              <a:rPr lang="en-US" smtClean="0"/>
              <a:t>7/22/2014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EACD20-8D9C-489B-9253-B21F8A1662D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94BEAB-7617-42D8-8661-65B566543E97}" type="datetimeFigureOut">
              <a:rPr lang="en-US" smtClean="0"/>
              <a:t>7/22/2014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EACD20-8D9C-489B-9253-B21F8A1662D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94BEAB-7617-42D8-8661-65B566543E97}" type="datetimeFigureOut">
              <a:rPr lang="en-US" smtClean="0"/>
              <a:t>7/22/2014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EACD20-8D9C-489B-9253-B21F8A1662D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94BEAB-7617-42D8-8661-65B566543E97}" type="datetimeFigureOut">
              <a:rPr lang="en-US" smtClean="0"/>
              <a:t>7/22/2014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EACD20-8D9C-489B-9253-B21F8A1662D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94BEAB-7617-42D8-8661-65B566543E97}" type="datetimeFigureOut">
              <a:rPr lang="en-US" smtClean="0"/>
              <a:t>7/22/2014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EACD20-8D9C-489B-9253-B21F8A1662D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94BEAB-7617-42D8-8661-65B566543E97}" type="datetimeFigureOut">
              <a:rPr lang="en-US" smtClean="0"/>
              <a:t>7/22/2014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EACD20-8D9C-489B-9253-B21F8A1662D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94BEAB-7617-42D8-8661-65B566543E97}" type="datetimeFigureOut">
              <a:rPr lang="en-US" smtClean="0"/>
              <a:t>7/22/2014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EACD20-8D9C-489B-9253-B21F8A1662D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94BEAB-7617-42D8-8661-65B566543E97}" type="datetimeFigureOut">
              <a:rPr lang="en-US" smtClean="0"/>
              <a:t>7/22/2014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EACD20-8D9C-489B-9253-B21F8A1662D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94BEAB-7617-42D8-8661-65B566543E97}" type="datetimeFigureOut">
              <a:rPr lang="en-US" smtClean="0"/>
              <a:t>7/22/2014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EACD20-8D9C-489B-9253-B21F8A1662D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94BEAB-7617-42D8-8661-65B566543E97}" type="datetimeFigureOut">
              <a:rPr lang="en-US" smtClean="0"/>
              <a:t>7/22/2014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EACD20-8D9C-489B-9253-B21F8A1662D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94BEAB-7617-42D8-8661-65B566543E97}" type="datetimeFigureOut">
              <a:rPr lang="en-US" smtClean="0"/>
              <a:t>7/22/2014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EACD20-8D9C-489B-9253-B21F8A1662D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youtube.com/watch?v=P-M8E7zeo70"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www.youtube.com/watch?v=05-sVK1SKno"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google.com/url?sa=i&amp;rct=j&amp;q=Francis%20scott%20keys%20%2B%20star%20spangeled%20banner&amp;source=images&amp;cd=&amp;cad=rja&amp;uact=8&amp;docid=KZZcmDKPD6xJLM&amp;tbnid=6l4Q8qCAQ4wYoM:&amp;ved=0CAUQjRw&amp;url=http://pdxretro.com/tag/francis-scott-key/&amp;ei=ZPKFU_XfGMiXyAT2xILgBQ&amp;psig=AFQjCNEWM82P2D9ZB3iAB5glQZD5IRD5vg&amp;ust=1401373576516174" TargetMode="External"/><Relationship Id="rId2" Type="http://schemas.openxmlformats.org/officeDocument/2006/relationships/hyperlink" Target="http://www.history.com/topics/maryland"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google.com/url?sa=i&amp;rct=j&amp;q=Francis%20scott%20keys%20%2B%20star%20spangeled%20banner&amp;source=images&amp;cd=&amp;docid=CY3C2E8NE5OWyM&amp;tbnid=-FUzCsVNopathM:&amp;ved=0CAUQjRw&amp;url=http://christianfaithinamerica.com/freedom-documents/the-star-spangled-banner/&amp;ei=DfKFU_6wLYGbyAS1iYCABA&amp;bvm=bv.67720277,d.aWw&amp;psig=AFQjCNEWM82P2D9ZB3iAB5glQZD5IRD5vg&amp;ust=1401373576516174"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google.com/url?sa=i&amp;rct=j&amp;q=woodrow+wilson&amp;source=images&amp;cd=&amp;cad=rja&amp;uact=8&amp;docid=9rpPbfW46hCnfM&amp;tbnid=R915S7vTeb39-M:&amp;ved=0CAUQjRw&amp;url=http://www.milestonedocuments.com/documents/view/woodrow-wilsons-second-inaugural-address/explanation&amp;ei=TfOFU8iuBMGWyATW-IFY&amp;bvm=bv.67720277,d.aWw&amp;psig=AFQjCNHwOa7Tt-NqooumHPu9f1czFGNTlA&amp;ust=1401373894763997" TargetMode="External"/><Relationship Id="rId2" Type="http://schemas.openxmlformats.org/officeDocument/2006/relationships/hyperlink" Target="http://www.history.com/topics/woodrow-wilson" TargetMode="External"/><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a:xfrm>
            <a:off x="0" y="4953000"/>
            <a:ext cx="9144000" cy="1870255"/>
          </a:xfrm>
        </p:spPr>
        <p:txBody>
          <a:bodyPr>
            <a:normAutofit fontScale="85000" lnSpcReduction="10000"/>
          </a:bodyPr>
          <a:lstStyle/>
          <a:p>
            <a:r>
              <a:rPr lang="en-US" dirty="0" smtClean="0"/>
              <a:t>3-2-1</a:t>
            </a:r>
          </a:p>
          <a:p>
            <a:r>
              <a:rPr lang="en-US" dirty="0" smtClean="0"/>
              <a:t>What 3 things do you see?</a:t>
            </a:r>
          </a:p>
          <a:p>
            <a:r>
              <a:rPr lang="en-US" dirty="0" smtClean="0"/>
              <a:t>What 2 things draw your attention?</a:t>
            </a:r>
          </a:p>
          <a:p>
            <a:r>
              <a:rPr lang="en-US" dirty="0" smtClean="0"/>
              <a:t>What question would you ask one of the people in the image?</a:t>
            </a:r>
            <a:endParaRPr lang="en-US" dirty="0"/>
          </a:p>
        </p:txBody>
      </p:sp>
      <p:pic>
        <p:nvPicPr>
          <p:cNvPr id="4" name="Picture 3"/>
          <p:cNvPicPr>
            <a:picLocks noChangeAspect="1"/>
          </p:cNvPicPr>
          <p:nvPr/>
        </p:nvPicPr>
        <p:blipFill>
          <a:blip r:embed="rId2"/>
          <a:stretch>
            <a:fillRect/>
          </a:stretch>
        </p:blipFill>
        <p:spPr>
          <a:xfrm>
            <a:off x="0" y="15816"/>
            <a:ext cx="9144000" cy="4937184"/>
          </a:xfrm>
          <a:prstGeom prst="rect">
            <a:avLst/>
          </a:prstGeom>
        </p:spPr>
      </p:pic>
    </p:spTree>
    <p:extLst>
      <p:ext uri="{BB962C8B-B14F-4D97-AF65-F5344CB8AC3E}">
        <p14:creationId xmlns:p14="http://schemas.microsoft.com/office/powerpoint/2010/main" val="19972809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r>
              <a:rPr lang="en-US" dirty="0" smtClean="0">
                <a:hlinkClick r:id="rId2"/>
              </a:rPr>
              <a:t>http://www.youtube.com/watch?v=P-M8E7zeo70</a:t>
            </a:r>
            <a:r>
              <a:rPr lang="en-US" dirty="0" smtClean="0"/>
              <a:t> </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Brain Dump</a:t>
            </a:r>
            <a:endParaRPr lang="en-US" dirty="0"/>
          </a:p>
        </p:txBody>
      </p:sp>
      <p:sp>
        <p:nvSpPr>
          <p:cNvPr id="3" name="Content Placeholder 2"/>
          <p:cNvSpPr>
            <a:spLocks noGrp="1"/>
          </p:cNvSpPr>
          <p:nvPr>
            <p:ph idx="1"/>
          </p:nvPr>
        </p:nvSpPr>
        <p:spPr/>
        <p:txBody>
          <a:bodyPr/>
          <a:lstStyle/>
          <a:p>
            <a:r>
              <a:rPr lang="en-US" sz="5400" dirty="0" smtClean="0"/>
              <a:t>What thoughts, emotions, ideas, come to mind when you hear the Star Spangled Banner?</a:t>
            </a:r>
          </a:p>
          <a:p>
            <a:pPr marL="0" indent="0">
              <a:buNone/>
            </a:pPr>
            <a:endParaRPr lang="en-US" dirty="0"/>
          </a:p>
        </p:txBody>
      </p:sp>
    </p:spTree>
    <p:extLst>
      <p:ext uri="{BB962C8B-B14F-4D97-AF65-F5344CB8AC3E}">
        <p14:creationId xmlns:p14="http://schemas.microsoft.com/office/powerpoint/2010/main" val="37800755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effectLst>
                  <a:outerShdw blurRad="38100" dist="38100" dir="2700000" algn="tl">
                    <a:srgbClr val="000000">
                      <a:alpha val="43137"/>
                    </a:srgbClr>
                  </a:outerShdw>
                </a:effectLst>
              </a:rPr>
              <a:t>Star Spangled Banner Lyrics: Marking the Text</a:t>
            </a:r>
            <a:endParaRPr lang="en-US" dirty="0"/>
          </a:p>
        </p:txBody>
      </p:sp>
      <p:sp>
        <p:nvSpPr>
          <p:cNvPr id="8" name="Content Placeholder 7"/>
          <p:cNvSpPr>
            <a:spLocks noGrp="1"/>
          </p:cNvSpPr>
          <p:nvPr>
            <p:ph idx="1"/>
          </p:nvPr>
        </p:nvSpPr>
        <p:spPr>
          <a:xfrm>
            <a:off x="457200" y="1295400"/>
            <a:ext cx="8229600" cy="4830763"/>
          </a:xfrm>
        </p:spPr>
        <p:txBody>
          <a:bodyPr>
            <a:normAutofit fontScale="92500"/>
          </a:bodyPr>
          <a:lstStyle/>
          <a:p>
            <a:pPr>
              <a:lnSpc>
                <a:spcPct val="90000"/>
              </a:lnSpc>
            </a:pPr>
            <a:r>
              <a:rPr lang="en-US" sz="4000" dirty="0" smtClean="0">
                <a:solidFill>
                  <a:srgbClr val="FF0000"/>
                </a:solidFill>
                <a:effectLst>
                  <a:outerShdw blurRad="38100" dist="38100" dir="2700000" algn="tl">
                    <a:srgbClr val="000000">
                      <a:alpha val="43137"/>
                    </a:srgbClr>
                  </a:outerShdw>
                </a:effectLst>
              </a:rPr>
              <a:t>Number the verses</a:t>
            </a:r>
          </a:p>
          <a:p>
            <a:pPr>
              <a:lnSpc>
                <a:spcPct val="90000"/>
              </a:lnSpc>
            </a:pPr>
            <a:r>
              <a:rPr lang="en-US" sz="4000" dirty="0" smtClean="0">
                <a:solidFill>
                  <a:srgbClr val="3333CC"/>
                </a:solidFill>
                <a:effectLst>
                  <a:outerShdw blurRad="38100" dist="38100" dir="2700000" algn="tl">
                    <a:srgbClr val="000000">
                      <a:alpha val="43137"/>
                    </a:srgbClr>
                  </a:outerShdw>
                </a:effectLst>
              </a:rPr>
              <a:t>Circle key words or phrases (partner A)</a:t>
            </a:r>
          </a:p>
          <a:p>
            <a:pPr>
              <a:lnSpc>
                <a:spcPct val="90000"/>
              </a:lnSpc>
            </a:pPr>
            <a:r>
              <a:rPr lang="en-US" sz="4000" dirty="0" smtClean="0">
                <a:solidFill>
                  <a:srgbClr val="3333CC"/>
                </a:solidFill>
                <a:effectLst>
                  <a:outerShdw blurRad="38100" dist="38100" dir="2700000" algn="tl">
                    <a:srgbClr val="000000">
                      <a:alpha val="43137"/>
                    </a:srgbClr>
                  </a:outerShdw>
                </a:effectLst>
              </a:rPr>
              <a:t>Underline evidence/claims (partner B)</a:t>
            </a:r>
          </a:p>
          <a:p>
            <a:pPr>
              <a:lnSpc>
                <a:spcPct val="90000"/>
              </a:lnSpc>
            </a:pPr>
            <a:r>
              <a:rPr lang="en-US" sz="4000" dirty="0" smtClean="0">
                <a:solidFill>
                  <a:srgbClr val="FF0000"/>
                </a:solidFill>
                <a:effectLst>
                  <a:outerShdw blurRad="38100" dist="38100" dir="2700000" algn="tl">
                    <a:srgbClr val="000000">
                      <a:alpha val="43137"/>
                    </a:srgbClr>
                  </a:outerShdw>
                </a:effectLst>
              </a:rPr>
              <a:t>Share with an elbow partner what you circled/underlined</a:t>
            </a:r>
          </a:p>
          <a:p>
            <a:pPr>
              <a:lnSpc>
                <a:spcPct val="90000"/>
              </a:lnSpc>
            </a:pPr>
            <a:r>
              <a:rPr lang="en-US" sz="4000" dirty="0" smtClean="0">
                <a:solidFill>
                  <a:srgbClr val="FF0000"/>
                </a:solidFill>
                <a:effectLst>
                  <a:outerShdw blurRad="38100" dist="38100" dir="2700000" algn="tl">
                    <a:srgbClr val="000000">
                      <a:alpha val="43137"/>
                    </a:srgbClr>
                  </a:outerShdw>
                </a:effectLst>
              </a:rPr>
              <a:t>Summarize the main idea of the song in 4-5 sentences</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SBB as Primary Source</a:t>
            </a:r>
            <a:endParaRPr lang="en-US" dirty="0"/>
          </a:p>
        </p:txBody>
      </p:sp>
      <p:sp>
        <p:nvSpPr>
          <p:cNvPr id="3" name="Content Placeholder 2"/>
          <p:cNvSpPr>
            <a:spLocks noGrp="1"/>
          </p:cNvSpPr>
          <p:nvPr>
            <p:ph idx="1"/>
          </p:nvPr>
        </p:nvSpPr>
        <p:spPr/>
        <p:txBody>
          <a:bodyPr/>
          <a:lstStyle/>
          <a:p>
            <a:r>
              <a:rPr lang="en-US" b="1" u="sng" dirty="0" smtClean="0"/>
              <a:t>Directions:</a:t>
            </a:r>
            <a:r>
              <a:rPr lang="en-US" b="1" dirty="0" smtClean="0"/>
              <a:t> </a:t>
            </a:r>
            <a:r>
              <a:rPr lang="en-US" dirty="0" smtClean="0"/>
              <a:t>Respond to the following questions in </a:t>
            </a:r>
            <a:r>
              <a:rPr lang="en-US" dirty="0" smtClean="0"/>
              <a:t>4-5 </a:t>
            </a:r>
            <a:r>
              <a:rPr lang="en-US" dirty="0" smtClean="0"/>
              <a:t>sentences</a:t>
            </a:r>
            <a:endParaRPr lang="en-US" b="1" u="sng" dirty="0" smtClean="0"/>
          </a:p>
          <a:p>
            <a:r>
              <a:rPr lang="en-US" dirty="0" smtClean="0"/>
              <a:t>What is the tone of the lyrics? Explain your response and list specific words that support your claim.</a:t>
            </a:r>
          </a:p>
          <a:p>
            <a:r>
              <a:rPr lang="en-US" dirty="0" smtClean="0"/>
              <a:t>What role do national anthems play in creating and expanding nationalism? Explain thoroughly.</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38950"/>
          </a:xfrm>
          <a:prstGeom prst="rect">
            <a:avLst/>
          </a:prstGeom>
        </p:spPr>
      </p:pic>
    </p:spTree>
    <p:extLst>
      <p:ext uri="{BB962C8B-B14F-4D97-AF65-F5344CB8AC3E}">
        <p14:creationId xmlns:p14="http://schemas.microsoft.com/office/powerpoint/2010/main" val="36069103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Why is the War of 1812 Important?</a:t>
            </a:r>
          </a:p>
        </p:txBody>
      </p:sp>
      <p:sp>
        <p:nvSpPr>
          <p:cNvPr id="5" name="Content Placeholder 4"/>
          <p:cNvSpPr>
            <a:spLocks noGrp="1"/>
          </p:cNvSpPr>
          <p:nvPr>
            <p:ph sz="half" idx="1"/>
          </p:nvPr>
        </p:nvSpPr>
        <p:spPr>
          <a:xfrm>
            <a:off x="228600" y="1417638"/>
            <a:ext cx="5638800" cy="5059362"/>
          </a:xfrm>
        </p:spPr>
        <p:txBody>
          <a:bodyPr>
            <a:normAutofit fontScale="92500" lnSpcReduction="20000"/>
          </a:bodyPr>
          <a:lstStyle/>
          <a:p>
            <a:r>
              <a:rPr lang="en-US" sz="3900" dirty="0"/>
              <a:t>helped establish credibility of the young U.S. among other nations</a:t>
            </a:r>
          </a:p>
          <a:p>
            <a:r>
              <a:rPr lang="en-US" sz="3900" dirty="0"/>
              <a:t> fostered a strong sense of national pride</a:t>
            </a:r>
          </a:p>
          <a:p>
            <a:r>
              <a:rPr lang="en-US" sz="3900" dirty="0"/>
              <a:t>War Declared June 18, 1812 </a:t>
            </a:r>
          </a:p>
          <a:p>
            <a:r>
              <a:rPr lang="en-US" sz="3900" dirty="0"/>
              <a:t>Resentment over Britain’s interference with American international trade</a:t>
            </a:r>
          </a:p>
          <a:p>
            <a:endParaRPr lang="en-US" dirty="0"/>
          </a:p>
        </p:txBody>
      </p:sp>
      <p:sp>
        <p:nvSpPr>
          <p:cNvPr id="6" name="Content Placeholder 5"/>
          <p:cNvSpPr>
            <a:spLocks noGrp="1"/>
          </p:cNvSpPr>
          <p:nvPr>
            <p:ph sz="half" idx="2"/>
          </p:nvPr>
        </p:nvSpPr>
        <p:spPr>
          <a:xfrm>
            <a:off x="5867400" y="6248400"/>
            <a:ext cx="3276600" cy="609600"/>
          </a:xfrm>
        </p:spPr>
        <p:txBody>
          <a:bodyPr>
            <a:normAutofit fontScale="92500" lnSpcReduction="20000"/>
          </a:bodyPr>
          <a:lstStyle/>
          <a:p>
            <a:pPr marL="0" indent="0" algn="ctr">
              <a:buNone/>
            </a:pPr>
            <a:r>
              <a:rPr lang="en-US" dirty="0" smtClean="0">
                <a:hlinkClick r:id="rId2"/>
              </a:rPr>
              <a:t>1812 Clip</a:t>
            </a: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4396" y="1336625"/>
            <a:ext cx="3188898" cy="4911775"/>
          </a:xfrm>
          <a:prstGeom prst="rect">
            <a:avLst/>
          </a:prstGeom>
        </p:spPr>
      </p:pic>
    </p:spTree>
    <p:extLst>
      <p:ext uri="{BB962C8B-B14F-4D97-AF65-F5344CB8AC3E}">
        <p14:creationId xmlns:p14="http://schemas.microsoft.com/office/powerpoint/2010/main" val="303347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 Spangled Banner</a:t>
            </a:r>
            <a:endParaRPr lang="en-US" dirty="0"/>
          </a:p>
        </p:txBody>
      </p:sp>
      <p:sp>
        <p:nvSpPr>
          <p:cNvPr id="3" name="Content Placeholder 2"/>
          <p:cNvSpPr>
            <a:spLocks noGrp="1"/>
          </p:cNvSpPr>
          <p:nvPr>
            <p:ph idx="1"/>
          </p:nvPr>
        </p:nvSpPr>
        <p:spPr>
          <a:xfrm>
            <a:off x="152400" y="1600200"/>
            <a:ext cx="4114800" cy="5105400"/>
          </a:xfrm>
        </p:spPr>
        <p:txBody>
          <a:bodyPr>
            <a:normAutofit lnSpcReduction="10000"/>
          </a:bodyPr>
          <a:lstStyle/>
          <a:p>
            <a:r>
              <a:rPr lang="en-US" dirty="0" smtClean="0"/>
              <a:t>Mary </a:t>
            </a:r>
            <a:r>
              <a:rPr lang="en-US" dirty="0" err="1" smtClean="0"/>
              <a:t>Pickersgil</a:t>
            </a:r>
            <a:r>
              <a:rPr lang="en-US" dirty="0" smtClean="0"/>
              <a:t> &amp; crew= Caroline (13 daughter) Eliza &amp; Margaret Young (nieces), &amp; Grace Wisher 13 </a:t>
            </a:r>
            <a:r>
              <a:rPr lang="en-US" dirty="0" err="1" smtClean="0"/>
              <a:t>yr</a:t>
            </a:r>
            <a:r>
              <a:rPr lang="en-US" dirty="0" smtClean="0"/>
              <a:t> old indentured servant</a:t>
            </a:r>
          </a:p>
          <a:p>
            <a:r>
              <a:rPr lang="en-US" dirty="0" smtClean="0"/>
              <a:t>Completed 2 flags in 7 wks.</a:t>
            </a:r>
          </a:p>
          <a:p>
            <a:r>
              <a:rPr lang="en-US" dirty="0" smtClean="0"/>
              <a:t>30 x 42 feet</a:t>
            </a:r>
          </a:p>
          <a:p>
            <a:endParaRPr lang="en-US" dirty="0"/>
          </a:p>
        </p:txBody>
      </p:sp>
      <p:pic>
        <p:nvPicPr>
          <p:cNvPr id="4" name="Picture 3"/>
          <p:cNvPicPr>
            <a:picLocks noChangeAspect="1"/>
          </p:cNvPicPr>
          <p:nvPr/>
        </p:nvPicPr>
        <p:blipFill>
          <a:blip r:embed="rId3"/>
          <a:stretch>
            <a:fillRect/>
          </a:stretch>
        </p:blipFill>
        <p:spPr>
          <a:xfrm>
            <a:off x="4256348" y="1417638"/>
            <a:ext cx="4912093" cy="5440362"/>
          </a:xfrm>
          <a:prstGeom prst="rect">
            <a:avLst/>
          </a:prstGeom>
        </p:spPr>
      </p:pic>
    </p:spTree>
    <p:extLst>
      <p:ext uri="{BB962C8B-B14F-4D97-AF65-F5344CB8AC3E}">
        <p14:creationId xmlns:p14="http://schemas.microsoft.com/office/powerpoint/2010/main" val="17504119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History of the Star Spangled Banner</a:t>
            </a:r>
            <a:endParaRPr lang="en-US" dirty="0"/>
          </a:p>
        </p:txBody>
      </p:sp>
      <p:sp>
        <p:nvSpPr>
          <p:cNvPr id="8" name="Content Placeholder 7"/>
          <p:cNvSpPr>
            <a:spLocks noGrp="1"/>
          </p:cNvSpPr>
          <p:nvPr>
            <p:ph idx="1"/>
          </p:nvPr>
        </p:nvSpPr>
        <p:spPr>
          <a:xfrm>
            <a:off x="228600" y="1219200"/>
            <a:ext cx="5715000" cy="5257800"/>
          </a:xfrm>
        </p:spPr>
        <p:txBody>
          <a:bodyPr>
            <a:normAutofit fontScale="85000" lnSpcReduction="10000"/>
          </a:bodyPr>
          <a:lstStyle/>
          <a:p>
            <a:r>
              <a:rPr lang="en-US" dirty="0" smtClean="0"/>
              <a:t>Lyrics  composed on September 14, 1814- Francis Scott Key</a:t>
            </a:r>
          </a:p>
          <a:p>
            <a:r>
              <a:rPr lang="en-US" dirty="0" smtClean="0"/>
              <a:t> Composed lyrics after witnessing the massive overnight British bombardment of Fort McHenry in </a:t>
            </a:r>
            <a:r>
              <a:rPr lang="en-US" dirty="0" smtClean="0">
                <a:hlinkClick r:id="rId2"/>
              </a:rPr>
              <a:t>Maryland</a:t>
            </a:r>
            <a:r>
              <a:rPr lang="en-US" dirty="0" smtClean="0"/>
              <a:t> during the War of 1812 </a:t>
            </a:r>
          </a:p>
          <a:p>
            <a:r>
              <a:rPr lang="en-US" dirty="0" smtClean="0"/>
              <a:t>Key, an American lawyer, watched the siege while under detainment on a British ship and penned the famous words after observing with awe that Fort McHenry's flag survived the 1,800-bomb assault.</a:t>
            </a:r>
          </a:p>
          <a:p>
            <a:endParaRPr lang="en-US" dirty="0"/>
          </a:p>
        </p:txBody>
      </p:sp>
      <p:pic>
        <p:nvPicPr>
          <p:cNvPr id="4098" name="Picture 2" descr="http://pdxretro.com/wp-content/uploads/2011/03/Francis-Scott-Key-main_thumb.png">
            <a:hlinkClick r:id="rId3"/>
          </p:cNvPr>
          <p:cNvPicPr>
            <a:picLocks noChangeAspect="1" noChangeArrowheads="1"/>
          </p:cNvPicPr>
          <p:nvPr/>
        </p:nvPicPr>
        <p:blipFill>
          <a:blip r:embed="rId4" cstate="print"/>
          <a:srcRect/>
          <a:stretch>
            <a:fillRect/>
          </a:stretch>
        </p:blipFill>
        <p:spPr bwMode="auto">
          <a:xfrm>
            <a:off x="5943600" y="1752600"/>
            <a:ext cx="2895600" cy="3815976"/>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401793"/>
            <a:ext cx="4724400" cy="5456207"/>
          </a:xfrm>
        </p:spPr>
        <p:txBody>
          <a:bodyPr/>
          <a:lstStyle/>
          <a:p>
            <a:endParaRPr lang="en-US"/>
          </a:p>
        </p:txBody>
      </p:sp>
      <p:pic>
        <p:nvPicPr>
          <p:cNvPr id="4" name="Picture 3"/>
          <p:cNvPicPr>
            <a:picLocks noChangeAspect="1"/>
          </p:cNvPicPr>
          <p:nvPr/>
        </p:nvPicPr>
        <p:blipFill>
          <a:blip r:embed="rId3"/>
          <a:stretch>
            <a:fillRect/>
          </a:stretch>
        </p:blipFill>
        <p:spPr>
          <a:xfrm>
            <a:off x="-1524529" y="11896"/>
            <a:ext cx="12193057" cy="6834208"/>
          </a:xfrm>
          <a:prstGeom prst="rect">
            <a:avLst/>
          </a:prstGeom>
        </p:spPr>
      </p:pic>
    </p:spTree>
    <p:extLst>
      <p:ext uri="{BB962C8B-B14F-4D97-AF65-F5344CB8AC3E}">
        <p14:creationId xmlns:p14="http://schemas.microsoft.com/office/powerpoint/2010/main" val="14342438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a:t>
            </a:r>
            <a:endParaRPr lang="en-US" dirty="0"/>
          </a:p>
        </p:txBody>
      </p:sp>
      <p:sp>
        <p:nvSpPr>
          <p:cNvPr id="3" name="Subtitle 2"/>
          <p:cNvSpPr>
            <a:spLocks noGrp="1"/>
          </p:cNvSpPr>
          <p:nvPr>
            <p:ph type="subTitle" idx="1"/>
          </p:nvPr>
        </p:nvSpPr>
        <p:spPr/>
        <p:txBody>
          <a:bodyPr/>
          <a:lstStyle/>
          <a:p>
            <a:endParaRPr lang="en-US"/>
          </a:p>
        </p:txBody>
      </p:sp>
      <p:pic>
        <p:nvPicPr>
          <p:cNvPr id="1026" name="Picture 2" descr="http://christianfaithinamerica.com/wp-content/uploads/2010/07/the-star_spangled_banner.jpg">
            <a:hlinkClick r:id="rId3"/>
          </p:cNvPr>
          <p:cNvPicPr>
            <a:picLocks noChangeAspect="1" noChangeArrowheads="1"/>
          </p:cNvPicPr>
          <p:nvPr/>
        </p:nvPicPr>
        <p:blipFill>
          <a:blip r:embed="rId4" cstate="print"/>
          <a:srcRect/>
          <a:stretch>
            <a:fillRect/>
          </a:stretch>
        </p:blipFill>
        <p:spPr bwMode="auto">
          <a:xfrm>
            <a:off x="1257300" y="15815"/>
            <a:ext cx="6629400" cy="68580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81200" y="21566"/>
            <a:ext cx="5272598" cy="6836434"/>
          </a:xfrm>
        </p:spPr>
      </p:pic>
    </p:spTree>
    <p:extLst>
      <p:ext uri="{BB962C8B-B14F-4D97-AF65-F5344CB8AC3E}">
        <p14:creationId xmlns:p14="http://schemas.microsoft.com/office/powerpoint/2010/main" val="8439087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continued</a:t>
            </a:r>
            <a:endParaRPr lang="en-US" dirty="0"/>
          </a:p>
        </p:txBody>
      </p:sp>
      <p:sp>
        <p:nvSpPr>
          <p:cNvPr id="3" name="Content Placeholder 2"/>
          <p:cNvSpPr>
            <a:spLocks noGrp="1"/>
          </p:cNvSpPr>
          <p:nvPr>
            <p:ph idx="1"/>
          </p:nvPr>
        </p:nvSpPr>
        <p:spPr>
          <a:xfrm>
            <a:off x="228600" y="1295400"/>
            <a:ext cx="5715000" cy="5334000"/>
          </a:xfrm>
        </p:spPr>
        <p:txBody>
          <a:bodyPr>
            <a:normAutofit fontScale="70000" lnSpcReduction="20000"/>
          </a:bodyPr>
          <a:lstStyle/>
          <a:p>
            <a:r>
              <a:rPr lang="en-US" dirty="0" smtClean="0"/>
              <a:t>After circulating as a handbill, the patriotic lyrics were published in a Baltimore newspaper on September 20, 1814. </a:t>
            </a:r>
          </a:p>
          <a:p>
            <a:r>
              <a:rPr lang="en-US" dirty="0" smtClean="0"/>
              <a:t>Key's words were later set to the tune of "To Anacreon in Heaven," a popular English song. </a:t>
            </a:r>
          </a:p>
          <a:p>
            <a:r>
              <a:rPr lang="en-US" dirty="0" smtClean="0"/>
              <a:t>Throughout the 19th century, "The Star-Spangled Banner" was regarded as the national anthem by most branches of the U.S. armed forces and other groups</a:t>
            </a:r>
          </a:p>
          <a:p>
            <a:r>
              <a:rPr lang="en-US" dirty="0" smtClean="0"/>
              <a:t>Became official in 1916, with the signing of an executive order by President </a:t>
            </a:r>
            <a:r>
              <a:rPr lang="en-US" dirty="0" smtClean="0">
                <a:hlinkClick r:id="rId2"/>
              </a:rPr>
              <a:t>Woodrow Wilson</a:t>
            </a:r>
            <a:r>
              <a:rPr lang="en-US" dirty="0" smtClean="0"/>
              <a:t>, </a:t>
            </a:r>
          </a:p>
          <a:p>
            <a:r>
              <a:rPr lang="en-US" dirty="0" smtClean="0"/>
              <a:t>In March 1931, Congress passed an act confirming Wilson's presidential order &amp; on March 3 President Hoover signed it into law.</a:t>
            </a:r>
          </a:p>
          <a:p>
            <a:endParaRPr lang="en-US" dirty="0"/>
          </a:p>
        </p:txBody>
      </p:sp>
      <p:pic>
        <p:nvPicPr>
          <p:cNvPr id="2050" name="Picture 2" descr="http://www.milestonedocuments.com/images/content/documents/3c11452u_A.jpg">
            <a:hlinkClick r:id="rId3"/>
          </p:cNvPr>
          <p:cNvPicPr>
            <a:picLocks noChangeAspect="1" noChangeArrowheads="1"/>
          </p:cNvPicPr>
          <p:nvPr/>
        </p:nvPicPr>
        <p:blipFill>
          <a:blip r:embed="rId4" cstate="print"/>
          <a:srcRect/>
          <a:stretch>
            <a:fillRect/>
          </a:stretch>
        </p:blipFill>
        <p:spPr bwMode="auto">
          <a:xfrm>
            <a:off x="6248400" y="1752600"/>
            <a:ext cx="2792793" cy="3857625"/>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650</TotalTime>
  <Words>1068</Words>
  <Application>Microsoft Office PowerPoint</Application>
  <PresentationFormat>On-screen Show (4:3)</PresentationFormat>
  <Paragraphs>68</Paragraphs>
  <Slides>13</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Office Theme</vt:lpstr>
      <vt:lpstr>PowerPoint Presentation</vt:lpstr>
      <vt:lpstr>PowerPoint Presentation</vt:lpstr>
      <vt:lpstr>Why is the War of 1812 Important?</vt:lpstr>
      <vt:lpstr>Star Spangled Banner</vt:lpstr>
      <vt:lpstr>History of the Star Spangled Banner</vt:lpstr>
      <vt:lpstr>PowerPoint Presentation</vt:lpstr>
      <vt:lpstr>The </vt:lpstr>
      <vt:lpstr>PowerPoint Presentation</vt:lpstr>
      <vt:lpstr>History continued</vt:lpstr>
      <vt:lpstr>PowerPoint Presentation</vt:lpstr>
      <vt:lpstr>Brain Dump</vt:lpstr>
      <vt:lpstr>Star Spangled Banner Lyrics: Marking the Text</vt:lpstr>
      <vt:lpstr>SBB as Primary Source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SiteTech</dc:creator>
  <cp:lastModifiedBy>B A</cp:lastModifiedBy>
  <cp:revision>24</cp:revision>
  <dcterms:created xsi:type="dcterms:W3CDTF">2014-05-28T14:07:24Z</dcterms:created>
  <dcterms:modified xsi:type="dcterms:W3CDTF">2014-07-23T06:00:51Z</dcterms:modified>
</cp:coreProperties>
</file>