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58" r:id="rId5"/>
    <p:sldId id="267" r:id="rId6"/>
    <p:sldId id="257" r:id="rId7"/>
    <p:sldId id="272" r:id="rId8"/>
    <p:sldId id="265" r:id="rId9"/>
    <p:sldId id="270" r:id="rId10"/>
    <p:sldId id="259" r:id="rId11"/>
    <p:sldId id="273" r:id="rId12"/>
    <p:sldId id="261" r:id="rId13"/>
    <p:sldId id="268" r:id="rId14"/>
    <p:sldId id="262" r:id="rId15"/>
    <p:sldId id="263" r:id="rId16"/>
    <p:sldId id="266" r:id="rId17"/>
    <p:sldId id="271" r:id="rId18"/>
    <p:sldId id="264" r:id="rId1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0064-558A-470A-BA9A-721E282E8539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9119-2418-4119-BBD3-5675C72B9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5105-60D2-4BE7-95E9-8EFF070DC24C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9486-2121-431C-A700-40E68303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7721-E3B8-4474-82E2-54B4ADF66E61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3F58-3564-44C1-AA1C-8FB5414F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AD0F-5A30-43B2-B41E-2450DC7C34C8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DCAC-EDAF-4909-8677-313389790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BD34-A29B-4F76-9808-34BB6925AA72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77BD-CC4C-49C6-BBCA-075E2CC7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5629-3BA5-4DF8-B74A-2E4581873389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EC66-FB04-43EC-928A-5C16FE24D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F009-810E-4186-8778-3AA41635A76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E3C4-9FAC-4F88-A7C3-97609CC5E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16B1-A3CF-483B-A2DC-89015DAB943D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6BE0-E570-42F3-8803-B63E8B3FE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AD7B-BE72-4B8C-AA06-39601606A382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6A32-8AEE-4712-AC5D-5C3DDEFF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0896-ED3C-40DF-87DD-8BBA9CE3204E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FB12-505D-4C96-8A13-2150C656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D2A2-DB2C-466F-87E9-32B004126AFC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72A2-4E18-4519-81F2-09EAF2FB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C0964-A0C2-49F2-AD1C-F76FAD390537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FF11D-EE82-4A18-9F70-2EE03D8E6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s/ref=dp_byline_sr_book_2?ie=UTF8&amp;field-author=Rebecca+Rissman&amp;search-alias=books&amp;text=Rebecca+Rissman&amp;sort=relevancerank" TargetMode="External"/><Relationship Id="rId3" Type="http://schemas.openxmlformats.org/officeDocument/2006/relationships/hyperlink" Target="http://teacher.scholastic.com/activities/immigration/index.htm" TargetMode="External"/><Relationship Id="rId7" Type="http://schemas.openxmlformats.org/officeDocument/2006/relationships/hyperlink" Target="http://www.amazon.com/Adrian-Vigliano/e/B0034N9EOI/ref=dp_byline_cont_book_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lastic.com/teachers/bookwizard/books-by/bryan-collier" TargetMode="External"/><Relationship Id="rId5" Type="http://schemas.openxmlformats.org/officeDocument/2006/relationships/hyperlink" Target="http://www.scholastic.com/teachers/bookwizard/books-by/langston-hughes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app.discoveryeducation.com/search?Ntt=Citizenship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HkHeRbQvA&amp;list=PL1FC5F2F2D2763367&amp;index=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sitement.neh.gov/lesson-plan/oh-say-can-you-see-what-star-spangled-banner-mea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pangledmusic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bs.org/video/218418141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bs.org/ktca/liberty/teachers.html" TargetMode="External"/><Relationship Id="rId5" Type="http://schemas.openxmlformats.org/officeDocument/2006/relationships/hyperlink" Target="http://www.americaslibrary.gov/jb/modern/jb_modern_birth_1.html" TargetMode="External"/><Relationship Id="rId4" Type="http://schemas.openxmlformats.org/officeDocument/2006/relationships/hyperlink" Target="http://edsitement.neh.gov/lesson-plan/stars-and-stripes-forever-flag-facts-flag-da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pangledmusic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patriotweek.org/historical-documents-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mhistory.si.edu/ourstory/pdf/starspangled/reading_the_flag_maker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sitement.neh.gov/lesson-plan/oh-say-can-you-see-what-star-spangled-banner-mea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keycam.com/about-ke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pangledmusic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archive.org/details/captainotwayburn01bur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wansborohistory.blogspot.com/p/otway-burns-and-his-snapdragon.html" TargetMode="External"/><Relationship Id="rId5" Type="http://schemas.openxmlformats.org/officeDocument/2006/relationships/hyperlink" Target="http://starspangledmusic.org/the-music-of-poetry-decoded" TargetMode="External"/><Relationship Id="rId4" Type="http://schemas.openxmlformats.org/officeDocument/2006/relationships/hyperlink" Target="http://www.loc.gov/collection/songs-ofamerica/?q=&amp;fa=location:north+carolina&amp;sb=d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pangledmusic.org/the-music-of-poetry-decoded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s/ref=dp_byline_sr_book_2?ie=UTF8&amp;field-author=Ted+Rand&amp;search-alias=books&amp;text=Ted+Rand&amp;sort=relevancerank" TargetMode="External"/><Relationship Id="rId5" Type="http://schemas.openxmlformats.org/officeDocument/2006/relationships/hyperlink" Target="http://www.amazon.com/Henry-Wadsworth-Longfellow/e/B000APRTZE/ref=dp_byline_cont_book_1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hyperlink" Target="http://www.amazon.com/s/ref=dp_byline_sr_book_2?ie=UTF8&amp;field-author=Stacey+Schuett&amp;search-alias=books&amp;text=Stacey+Schuett&amp;sort=relevanceran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Erica-Silverman/e/B000APJW1I/ref=dp_byline_cont_book_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nctv.pbslearningmedia.org/resource/1570d215-8835-41d3-a1a0-c3a4fbfb1b1d/caustic-causes-lesson-plan/" TargetMode="External"/><Relationship Id="rId3" Type="http://schemas.openxmlformats.org/officeDocument/2006/relationships/hyperlink" Target="http://www.naval-war-of-1812-illustrated.org/" TargetMode="External"/><Relationship Id="rId7" Type="http://schemas.openxmlformats.org/officeDocument/2006/relationships/hyperlink" Target="http://www.mdhs.org/digitalimage/view-bombardment-fort-mchenry-near-baltimore-british-fleet-taken-observatory-under-comm" TargetMode="External"/><Relationship Id="rId12" Type="http://schemas.openxmlformats.org/officeDocument/2006/relationships/hyperlink" Target="http://www.fortmchenrylibrary.org/index.cfm?action=archiv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ushistory.org/war-1812-hartford-convention/overview" TargetMode="External"/><Relationship Id="rId11" Type="http://schemas.openxmlformats.org/officeDocument/2006/relationships/hyperlink" Target="https://archive.org/stream/citizensoldiersa01hick" TargetMode="External"/><Relationship Id="rId5" Type="http://schemas.openxmlformats.org/officeDocument/2006/relationships/hyperlink" Target="http://warof1812.thinkport.org/" TargetMode="External"/><Relationship Id="rId10" Type="http://schemas.openxmlformats.org/officeDocument/2006/relationships/hyperlink" Target="http://warof1812archaeology.blogspot.com/" TargetMode="External"/><Relationship Id="rId4" Type="http://schemas.openxmlformats.org/officeDocument/2006/relationships/hyperlink" Target="http://unctv.pbslearningmedia.org/search/?q=War+of+1812&amp;selected_facets=supplemental_curriculum_hierarchy_nodes_exact:4648&amp;selected_facets=resource_distribution_type_exact:0&amp;page=2" TargetMode="External"/><Relationship Id="rId9" Type="http://schemas.openxmlformats.org/officeDocument/2006/relationships/hyperlink" Target="http://www.pbs.org/ktca/liberty/teacher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8991600" cy="2232025"/>
          </a:xfrm>
        </p:spPr>
        <p:txBody>
          <a:bodyPr/>
          <a:lstStyle/>
          <a:p>
            <a:r>
              <a:rPr lang="en-US" sz="8000" b="1" i="1" smtClean="0">
                <a:latin typeface="Lucida Calligraphy" pitchFamily="66" charset="0"/>
              </a:rPr>
              <a:t>Freedom Week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3962400" cy="1600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School-Wide Celebration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Celeste Henkel Elementary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8-12, 2014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715000"/>
            <a:ext cx="5943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NEH 2014 – Banner Moments Curricular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           University of Maryland, College Park,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            Janet H. Berry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-6350"/>
            <a:ext cx="8866188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latin typeface="+mn-lt"/>
                <a:cs typeface="+mn-cs"/>
              </a:rPr>
              <a:t>Tuesday 9/9: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Guiding Question - What is an American?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Focus Word – Citizenship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latin typeface="+mn-lt"/>
                <a:cs typeface="+mn-cs"/>
              </a:rPr>
              <a:t>Lesson/Activities: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Teacher Resources</a:t>
            </a:r>
            <a:r>
              <a:rPr lang="en-US" sz="3200" dirty="0">
                <a:latin typeface="+mn-lt"/>
                <a:cs typeface="+mn-cs"/>
              </a:rPr>
              <a:t>: </a:t>
            </a:r>
            <a:r>
              <a:rPr lang="en-US" sz="1600" u="sng" dirty="0">
                <a:latin typeface="+mn-lt"/>
                <a:cs typeface="+mn-cs"/>
                <a:hlinkClick r:id="rId3"/>
              </a:rPr>
              <a:t>http://teacher.scholastic.com/activities/immigration/index.htm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  <a:hlinkClick r:id="rId4"/>
              </a:rPr>
              <a:t>http</a:t>
            </a:r>
            <a:r>
              <a:rPr lang="en-US" sz="1600" dirty="0">
                <a:latin typeface="+mn-lt"/>
                <a:cs typeface="+mn-cs"/>
                <a:hlinkClick r:id="rId4"/>
              </a:rPr>
              <a:t>://app.discoveryeducation.com/search?Ntt=Citizenship#selItemsPerPage=60&amp;intCurrentPage=0&amp;No=0&amp;N=18341%252B18340&amp;Ne=18339&amp;Ntt=Citizenship&amp;Ns=&amp;Nr=&amp;browseFilter=&amp;indexVersion=&amp;</a:t>
            </a:r>
            <a:r>
              <a:rPr lang="en-US" sz="1600" dirty="0">
                <a:latin typeface="+mn-lt"/>
                <a:cs typeface="+mn-cs"/>
                <a:hlinkClick r:id="rId4"/>
              </a:rPr>
              <a:t>Ntk=All&amp;Ntx=mode%252Bmatchallpartial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Books-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  <a:cs typeface="+mn-cs"/>
              </a:rPr>
              <a:t>I</a:t>
            </a:r>
            <a:r>
              <a:rPr lang="en-US" b="1" dirty="0">
                <a:latin typeface="+mn-lt"/>
                <a:cs typeface="+mn-cs"/>
              </a:rPr>
              <a:t>, Too, Am America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By </a:t>
            </a:r>
            <a:r>
              <a:rPr lang="en-US" b="1" dirty="0">
                <a:latin typeface="+mn-lt"/>
                <a:cs typeface="+mn-cs"/>
                <a:hlinkClick r:id="rId5"/>
              </a:rPr>
              <a:t>Langston Hughes</a:t>
            </a:r>
            <a:r>
              <a:rPr lang="en-US" b="1" dirty="0">
                <a:latin typeface="+mn-lt"/>
                <a:cs typeface="+mn-cs"/>
              </a:rPr>
              <a:t>, illustrated by </a:t>
            </a:r>
            <a:r>
              <a:rPr lang="en-US" b="1" dirty="0">
                <a:latin typeface="+mn-lt"/>
                <a:cs typeface="+mn-cs"/>
                <a:hlinkClick r:id="rId6"/>
              </a:rPr>
              <a:t>Bryan Collier</a:t>
            </a:r>
            <a:r>
              <a:rPr lang="en-US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  <a:cs typeface="+mn-cs"/>
              </a:rPr>
              <a:t>Being A Good Citizen (Acorn Read Aloud: Citizenship) Paperback – August 15, 2009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by </a:t>
            </a:r>
            <a:r>
              <a:rPr lang="en-US" dirty="0">
                <a:latin typeface="+mn-lt"/>
                <a:cs typeface="+mn-cs"/>
                <a:hlinkClick r:id="rId7"/>
              </a:rPr>
              <a:t>Adrian </a:t>
            </a:r>
            <a:r>
              <a:rPr lang="en-US" dirty="0" err="1">
                <a:latin typeface="+mn-lt"/>
                <a:cs typeface="+mn-cs"/>
                <a:hlinkClick r:id="rId7"/>
              </a:rPr>
              <a:t>Vigliano</a:t>
            </a:r>
            <a:r>
              <a:rPr lang="en-US" dirty="0">
                <a:latin typeface="+mn-lt"/>
                <a:cs typeface="+mn-cs"/>
              </a:rPr>
              <a:t> (Author), </a:t>
            </a:r>
            <a:r>
              <a:rPr lang="en-US" dirty="0">
                <a:latin typeface="+mn-lt"/>
                <a:cs typeface="+mn-cs"/>
                <a:hlinkClick r:id="rId8"/>
              </a:rPr>
              <a:t>Rebecca </a:t>
            </a:r>
            <a:r>
              <a:rPr lang="en-US" dirty="0" err="1">
                <a:latin typeface="+mn-lt"/>
                <a:cs typeface="+mn-cs"/>
                <a:hlinkClick r:id="rId8"/>
              </a:rPr>
              <a:t>Rissman</a:t>
            </a:r>
            <a:r>
              <a:rPr lang="en-US" dirty="0">
                <a:latin typeface="+mn-lt"/>
                <a:cs typeface="+mn-cs"/>
              </a:rPr>
              <a:t> (Editor)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4013" y="3322638"/>
            <a:ext cx="11842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4013" y="5257800"/>
            <a:ext cx="1184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52400" y="196850"/>
            <a:ext cx="8839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Video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clips-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hlinkClick r:id="rId3"/>
              </a:rPr>
              <a:t>https://www.youtube.com/watch?v=g3HkHeRbQvA&amp;list=PL1FC5F2F2D2763367&amp;index=2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Websites-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hlinkClick r:id="rId4"/>
              </a:rPr>
              <a:t>http://edsitement.neh.gov/lesson-plan/oh-say-can-you-see-what-star-spangled-banner-means#sect-introduction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915400" cy="6792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latin typeface="+mn-lt"/>
                <a:cs typeface="+mn-cs"/>
              </a:rPr>
              <a:t>Wednesday 9/10: </a:t>
            </a: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Guiding Question - What do our National Symbols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                                  mean to 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Focus Word - Liberty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latin typeface="+mn-lt"/>
                <a:cs typeface="+mn-cs"/>
              </a:rPr>
              <a:t>Lesson/Activities: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  <a:hlinkClick r:id="rId3"/>
              </a:rPr>
              <a:t>http://starspangledmusic.org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Teacher Resources: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Books-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The Bald Eagle by Norman Pearl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  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The Pledge of Allegiance by Norman Pearl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50" y="2971800"/>
            <a:ext cx="14160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2700" y="4953000"/>
            <a:ext cx="14144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Video clips- </a:t>
            </a:r>
            <a:r>
              <a:rPr lang="en-US">
                <a:latin typeface="Calibri" pitchFamily="34" charset="0"/>
                <a:hlinkClick r:id="rId3"/>
              </a:rPr>
              <a:t>http://video.pbs.org/video/2184181419/</a:t>
            </a:r>
            <a:endParaRPr lang="en-US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Websites-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http://edsitement.neh.gov/lesson-plan/stars-and-stripes-forever-flag-facts-flag-day#sect-introduction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http://www.americaslibrary.gov/jb/modern/jb_modern_birth_1.html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http://www.pbs.org/ktca/liberty/teachers.html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15888" y="14288"/>
            <a:ext cx="8915400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>
                <a:latin typeface="Calibri" pitchFamily="34" charset="0"/>
              </a:rPr>
              <a:t>Thursday 9/11: </a:t>
            </a:r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Guiding Question - Why is today Patriot Day and </a:t>
            </a:r>
          </a:p>
          <a:p>
            <a:r>
              <a:rPr lang="en-US" sz="3200">
                <a:latin typeface="Calibri" pitchFamily="34" charset="0"/>
              </a:rPr>
              <a:t>                National Day of Service and Remembrance?</a:t>
            </a:r>
          </a:p>
          <a:p>
            <a:r>
              <a:rPr lang="en-US" sz="3200">
                <a:latin typeface="Calibri" pitchFamily="34" charset="0"/>
              </a:rPr>
              <a:t>Focus Word – Patriotism</a:t>
            </a:r>
          </a:p>
          <a:p>
            <a:r>
              <a:rPr lang="en-US" sz="3200" b="1" i="1" u="sng">
                <a:latin typeface="Calibri" pitchFamily="34" charset="0"/>
              </a:rPr>
              <a:t>Lesson/Activities:</a:t>
            </a:r>
          </a:p>
          <a:p>
            <a:r>
              <a:rPr lang="en-US">
                <a:hlinkClick r:id="rId3"/>
              </a:rPr>
              <a:t>http://starspangledmusic.org</a:t>
            </a:r>
            <a:endParaRPr lang="en-US"/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Teacher Resources:</a:t>
            </a:r>
          </a:p>
          <a:p>
            <a:r>
              <a:rPr lang="en-US" sz="3200">
                <a:latin typeface="Calibri" pitchFamily="34" charset="0"/>
              </a:rPr>
              <a:t>Books- </a:t>
            </a:r>
            <a:r>
              <a:rPr lang="en-US">
                <a:latin typeface="Calibri" pitchFamily="34" charset="0"/>
              </a:rPr>
              <a:t>America: A Patriotic Primer by Lynne Cheney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Websites-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http://patriotweek.org/activities-projects-2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http://patriotweek.org/historical-documents-2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4475" y="3733800"/>
            <a:ext cx="170338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34938" y="76200"/>
            <a:ext cx="88392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>
                <a:latin typeface="Calibri" pitchFamily="34" charset="0"/>
              </a:rPr>
              <a:t>Friday  9/12:  </a:t>
            </a:r>
          </a:p>
          <a:p>
            <a:r>
              <a:rPr lang="en-US" sz="3200">
                <a:latin typeface="Calibri" pitchFamily="34" charset="0"/>
              </a:rPr>
              <a:t>Guiding Question - Why the ‘Star-Spangled Banner’?</a:t>
            </a:r>
          </a:p>
          <a:p>
            <a:r>
              <a:rPr lang="en-US" sz="3200">
                <a:latin typeface="Calibri" pitchFamily="34" charset="0"/>
              </a:rPr>
              <a:t>Focus Words– Identity/Song/Flag </a:t>
            </a:r>
          </a:p>
          <a:p>
            <a:r>
              <a:rPr lang="en-US" sz="3200" b="1" i="1" u="sng">
                <a:latin typeface="Calibri" pitchFamily="34" charset="0"/>
              </a:rPr>
              <a:t>Lesson/Activities</a:t>
            </a:r>
            <a:r>
              <a:rPr lang="en-US" sz="3200">
                <a:latin typeface="Calibri" pitchFamily="34" charset="0"/>
              </a:rPr>
              <a:t>:</a:t>
            </a:r>
          </a:p>
          <a:p>
            <a:r>
              <a:rPr lang="en-US" sz="2400" b="1">
                <a:latin typeface="Calibri" pitchFamily="34" charset="0"/>
              </a:rPr>
              <a:t>K-2 </a:t>
            </a:r>
            <a:r>
              <a:rPr lang="en-US">
                <a:latin typeface="Calibri" pitchFamily="34" charset="0"/>
              </a:rPr>
              <a:t>    The Flag Maker by Susan Campbell Bartoletti </a:t>
            </a:r>
          </a:p>
          <a:p>
            <a:r>
              <a:rPr lang="en-US">
                <a:latin typeface="Calibri" pitchFamily="34" charset="0"/>
              </a:rPr>
              <a:t>              online lesson plan -  </a:t>
            </a:r>
            <a:r>
              <a:rPr lang="en-US">
                <a:latin typeface="Calibri" pitchFamily="34" charset="0"/>
                <a:hlinkClick r:id="rId3"/>
              </a:rPr>
              <a:t>http://amhistory.si.edu/ourstory/pdf/starspangled/reading_the_flag_maker.pdf</a:t>
            </a:r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STUDENT PERFORMANCE CRITERIA</a:t>
            </a:r>
          </a:p>
          <a:p>
            <a:r>
              <a:rPr lang="en-US">
                <a:latin typeface="Calibri" pitchFamily="34" charset="0"/>
              </a:rPr>
              <a:t>■ Discussion exhibits understanding of story and historical details.</a:t>
            </a:r>
          </a:p>
          <a:p>
            <a:r>
              <a:rPr lang="en-US">
                <a:latin typeface="Calibri" pitchFamily="34" charset="0"/>
              </a:rPr>
              <a:t>■ Discussion exhibits understanding of vocabulary in the context of the story.</a:t>
            </a:r>
          </a:p>
          <a:p>
            <a:r>
              <a:rPr lang="en-US" b="1" i="1" u="sng">
                <a:latin typeface="Calibri" pitchFamily="34" charset="0"/>
              </a:rPr>
              <a:t>STANDARDS:</a:t>
            </a:r>
          </a:p>
          <a:p>
            <a:r>
              <a:rPr lang="en-US" i="1">
                <a:latin typeface="Calibri" pitchFamily="34" charset="0"/>
              </a:rPr>
              <a:t>K-4 Historical Thinking Standards</a:t>
            </a:r>
          </a:p>
          <a:p>
            <a:r>
              <a:rPr lang="en-US">
                <a:latin typeface="Calibri" pitchFamily="34" charset="0"/>
              </a:rPr>
              <a:t>2D: Read historical narratives imaginatively.</a:t>
            </a:r>
          </a:p>
          <a:p>
            <a:r>
              <a:rPr lang="en-US">
                <a:latin typeface="Calibri" pitchFamily="34" charset="0"/>
              </a:rPr>
              <a:t>2H. Draw upon the visual data presented in photographs, paintings, cartoons, and </a:t>
            </a:r>
          </a:p>
          <a:p>
            <a:r>
              <a:rPr lang="en-US">
                <a:latin typeface="Calibri" pitchFamily="34" charset="0"/>
              </a:rPr>
              <a:t>architectural drawings.</a:t>
            </a:r>
          </a:p>
          <a:p>
            <a:r>
              <a:rPr lang="en-US">
                <a:latin typeface="Calibri" pitchFamily="34" charset="0"/>
              </a:rPr>
              <a:t>3C. Analyze historical fiction.</a:t>
            </a:r>
          </a:p>
          <a:p>
            <a:r>
              <a:rPr lang="en-US">
                <a:latin typeface="Calibri" pitchFamily="34" charset="0"/>
              </a:rPr>
              <a:t>3F: Analyze illustrations in historical stories.</a:t>
            </a:r>
          </a:p>
          <a:p>
            <a:r>
              <a:rPr lang="en-US" i="1">
                <a:latin typeface="Calibri" pitchFamily="34" charset="0"/>
              </a:rPr>
              <a:t>K-4 Historical Content Standards</a:t>
            </a:r>
          </a:p>
          <a:p>
            <a:r>
              <a:rPr lang="en-US">
                <a:latin typeface="Calibri" pitchFamily="34" charset="0"/>
              </a:rPr>
              <a:t>4E: The student understands national symbols through which American values and </a:t>
            </a:r>
          </a:p>
          <a:p>
            <a:r>
              <a:rPr lang="en-US">
                <a:latin typeface="Calibri" pitchFamily="34" charset="0"/>
              </a:rPr>
              <a:t>principles are expressed.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866900"/>
            <a:ext cx="11255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8438"/>
            <a:ext cx="88392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Language Arts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1. Students read a wide range of print and non-print texts to build an understanding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texts, of themselves, and of the cultures of the United States and the world;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acquire new information; to respond to the needs and demands of society and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workplace; and for personal fulfillment. Among these texts are fiction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nonfiction, classic and contemporary works.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7. Students conduct research on issues and interests by generating ideas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questions, and by posing problems. They gather, evaluate, and synthesize data from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 variety of sources (e.g., print and non-print texts, artifacts, people) to communicate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their discoveries in ways that suit their purpose and audience.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21st-Century Skills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  <a:cs typeface="+mn-cs"/>
              </a:rPr>
              <a:t>Learning and Innovation Skills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■ Critical Thinking and Problem Solving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latin typeface="+mn-lt"/>
                <a:cs typeface="+mn-cs"/>
              </a:rPr>
              <a:t>K-2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Our </a:t>
            </a:r>
            <a:r>
              <a:rPr lang="en-US" dirty="0">
                <a:latin typeface="+mn-lt"/>
                <a:cs typeface="+mn-cs"/>
              </a:rPr>
              <a:t>American Flag by Mary </a:t>
            </a:r>
            <a:r>
              <a:rPr lang="en-US" dirty="0">
                <a:latin typeface="+mn-lt"/>
                <a:cs typeface="+mn-cs"/>
              </a:rPr>
              <a:t>Firestone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Our Flag by Carl Memling, Illustrated by Stephen Cook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Biggest Flag That Ever Flew by Rebecca C. Jones, Illustrated by Charles Geer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971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33863"/>
            <a:ext cx="9715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738" y="5257800"/>
            <a:ext cx="9318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7630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latin typeface="+mn-lt"/>
                <a:cs typeface="+mn-cs"/>
              </a:rPr>
              <a:t>3-5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Teacher Resources: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Books: 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</a:t>
            </a:r>
            <a:r>
              <a:rPr lang="en-US" dirty="0">
                <a:latin typeface="+mn-lt"/>
                <a:cs typeface="+mn-cs"/>
              </a:rPr>
              <a:t>Star-Spangled Banner in Translation by Elizabeth </a:t>
            </a:r>
            <a:r>
              <a:rPr lang="en-US" dirty="0" err="1">
                <a:latin typeface="+mn-lt"/>
                <a:cs typeface="+mn-cs"/>
              </a:rPr>
              <a:t>Raum</a:t>
            </a:r>
            <a:r>
              <a:rPr lang="en-US" dirty="0">
                <a:latin typeface="+mn-lt"/>
                <a:cs typeface="+mn-cs"/>
              </a:rPr>
              <a:t>                       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             Audible book available 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Websites:</a:t>
            </a: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3"/>
              </a:rPr>
              <a:t>http://</a:t>
            </a:r>
            <a:r>
              <a:rPr lang="en-US" dirty="0">
                <a:latin typeface="+mn-lt"/>
                <a:cs typeface="+mn-cs"/>
                <a:hlinkClick r:id="rId3"/>
              </a:rPr>
              <a:t>edsitement.neh.gov/lesson-plan/oh-say-can-you-see-what-star-spangled-banner-means#sect-introduction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4"/>
              </a:rPr>
              <a:t>http://</a:t>
            </a:r>
            <a:r>
              <a:rPr lang="en-US" dirty="0">
                <a:latin typeface="+mn-lt"/>
                <a:cs typeface="+mn-cs"/>
                <a:hlinkClick r:id="rId4"/>
              </a:rPr>
              <a:t>keycam.com/about-key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338" y="228600"/>
            <a:ext cx="1217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TextBox 3"/>
          <p:cNvSpPr txBox="1"/>
          <p:nvPr/>
        </p:nvSpPr>
        <p:spPr>
          <a:xfrm>
            <a:off x="152400" y="177800"/>
            <a:ext cx="89154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4000" b="1" i="1" dirty="0">
                <a:latin typeface="+mn-lt"/>
                <a:cs typeface="+mn-cs"/>
              </a:rPr>
              <a:t>Red, White and Blue Day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latin typeface="+mn-lt"/>
              <a:cs typeface="+mn-cs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4000" b="1" i="1" dirty="0">
                <a:latin typeface="+mn-lt"/>
                <a:cs typeface="+mn-cs"/>
              </a:rPr>
              <a:t>Grade Level Presentations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latin typeface="+mn-lt"/>
              <a:cs typeface="+mn-cs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4000" b="1" i="1" u="sng" dirty="0">
                <a:latin typeface="+mn-lt"/>
                <a:cs typeface="+mn-cs"/>
              </a:rPr>
              <a:t>Celebration Concert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atin typeface="+mn-lt"/>
                <a:cs typeface="+mn-cs"/>
              </a:rPr>
              <a:t> </a:t>
            </a:r>
            <a:r>
              <a:rPr lang="en-US" sz="4000" b="1" i="1" dirty="0">
                <a:latin typeface="+mn-lt"/>
                <a:cs typeface="+mn-cs"/>
              </a:rPr>
              <a:t>   ‘O Say Can You See’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38" y="0"/>
            <a:ext cx="3362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86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2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1463" y="1600200"/>
            <a:ext cx="606107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5365" name="Picture 2" descr="C:\Users\ClickOK\Documents\Banner Moments\1st Printing of the SSB Ca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067800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6688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8392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u="sng" dirty="0">
                <a:latin typeface="+mn-lt"/>
                <a:cs typeface="+mn-cs"/>
              </a:rPr>
              <a:t>Outline: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3200" dirty="0">
                <a:latin typeface="+mn-lt"/>
                <a:cs typeface="+mn-cs"/>
              </a:rPr>
              <a:t> Singing of “The Star-Spangled Banner”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2800" dirty="0">
                <a:latin typeface="+mn-lt"/>
                <a:cs typeface="+mn-cs"/>
              </a:rPr>
              <a:t> Think-pair-share/Elbow partner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2800" dirty="0">
                <a:latin typeface="+mn-lt"/>
                <a:cs typeface="+mn-cs"/>
              </a:rPr>
              <a:t> National Endowment for the Humanities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    Banner Moments Institute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Maestro" panose="02000506050000020004" pitchFamily="2" charset="2"/>
              <a:buChar char="&amp;"/>
              <a:defRPr/>
            </a:pPr>
            <a:r>
              <a:rPr lang="en-US" sz="2800" b="1" i="1" dirty="0">
                <a:latin typeface="+mn-lt"/>
                <a:cs typeface="+mn-cs"/>
              </a:rPr>
              <a:t> Proposal: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+mn-lt"/>
                <a:cs typeface="+mn-cs"/>
              </a:rPr>
              <a:t> </a:t>
            </a:r>
            <a:r>
              <a:rPr lang="en-US" sz="2800" b="1" i="1" dirty="0">
                <a:latin typeface="+mn-lt"/>
                <a:cs typeface="+mn-cs"/>
              </a:rPr>
              <a:t>             Monday, Sept. 8</a:t>
            </a:r>
            <a:r>
              <a:rPr lang="en-US" sz="2800" b="1" i="1" baseline="30000" dirty="0">
                <a:latin typeface="+mn-lt"/>
                <a:cs typeface="+mn-cs"/>
              </a:rPr>
              <a:t>th</a:t>
            </a:r>
            <a:r>
              <a:rPr lang="en-US" sz="2800" b="1" i="1" dirty="0">
                <a:latin typeface="+mn-lt"/>
                <a:cs typeface="+mn-cs"/>
              </a:rPr>
              <a:t> </a:t>
            </a:r>
            <a:r>
              <a:rPr lang="en-US" sz="2800" b="1" i="1" dirty="0">
                <a:latin typeface="+mn-lt"/>
                <a:cs typeface="+mn-cs"/>
              </a:rPr>
              <a:t>– Friday, Sept. 12, 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 During morning announcements, Patriotic music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 will be shared and a student dialogue representing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 life as it was in the early 1800’s as they share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 guiding question and focus word(s) for the day.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L</a:t>
            </a:r>
            <a:r>
              <a:rPr lang="en-US" sz="2400" dirty="0">
                <a:latin typeface="+mn-lt"/>
                <a:cs typeface="+mn-cs"/>
              </a:rPr>
              <a:t>essons will be available from the  </a:t>
            </a:r>
            <a:r>
              <a:rPr lang="en-US" sz="2400" dirty="0">
                <a:latin typeface="+mn-lt"/>
                <a:cs typeface="+mn-cs"/>
                <a:hlinkClick r:id="rId3"/>
              </a:rPr>
              <a:t>http://starspangledmusic.org</a:t>
            </a:r>
            <a:r>
              <a:rPr lang="en-US" sz="2400" dirty="0">
                <a:latin typeface="+mn-lt"/>
                <a:cs typeface="+mn-cs"/>
              </a:rPr>
              <a:t>  </a:t>
            </a:r>
            <a:r>
              <a:rPr lang="en-US" sz="2400" dirty="0">
                <a:latin typeface="+mn-lt"/>
                <a:cs typeface="+mn-cs"/>
              </a:rPr>
              <a:t>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88392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Kindergarten:   Stars/Colors</a:t>
            </a:r>
          </a:p>
          <a:p>
            <a:r>
              <a:rPr lang="en-US" sz="2400" b="1">
                <a:latin typeface="Calibri" pitchFamily="34" charset="0"/>
              </a:rPr>
              <a:t>   Songs - “Yankee Doodle” and “Do Your Ears Hang Low”</a:t>
            </a:r>
          </a:p>
          <a:p>
            <a:r>
              <a:rPr lang="en-US" sz="3600" b="1">
                <a:latin typeface="Calibri" pitchFamily="34" charset="0"/>
              </a:rPr>
              <a:t>1</a:t>
            </a:r>
            <a:r>
              <a:rPr lang="en-US" sz="3600" b="1" baseline="30000">
                <a:latin typeface="Calibri" pitchFamily="34" charset="0"/>
              </a:rPr>
              <a:t>st</a:t>
            </a:r>
            <a:r>
              <a:rPr lang="en-US" sz="3600" b="1">
                <a:latin typeface="Calibri" pitchFamily="34" charset="0"/>
              </a:rPr>
              <a:t> Grade:  Colors/Flag</a:t>
            </a:r>
          </a:p>
          <a:p>
            <a:r>
              <a:rPr lang="en-US" sz="2400" b="1">
                <a:latin typeface="Calibri" pitchFamily="34" charset="0"/>
              </a:rPr>
              <a:t>   Songs – “You’re a Grand Old Flag” and “My Country Tis’ of Thee”</a:t>
            </a:r>
          </a:p>
          <a:p>
            <a:r>
              <a:rPr lang="en-US" sz="3600" b="1">
                <a:latin typeface="Calibri" pitchFamily="34" charset="0"/>
              </a:rPr>
              <a:t>2</a:t>
            </a:r>
            <a:r>
              <a:rPr lang="en-US" sz="3600" b="1" baseline="30000">
                <a:latin typeface="Calibri" pitchFamily="34" charset="0"/>
              </a:rPr>
              <a:t>nd</a:t>
            </a:r>
            <a:r>
              <a:rPr lang="en-US" sz="3600" b="1">
                <a:latin typeface="Calibri" pitchFamily="34" charset="0"/>
              </a:rPr>
              <a:t> Grade: Flags of our Nation through time</a:t>
            </a:r>
          </a:p>
          <a:p>
            <a:r>
              <a:rPr lang="en-US" sz="2400" b="1">
                <a:latin typeface="Calibri" pitchFamily="34" charset="0"/>
              </a:rPr>
              <a:t>  Songs  - “This Land is Your Land” and “Battle Hymn of the Republic”</a:t>
            </a:r>
          </a:p>
          <a:p>
            <a:r>
              <a:rPr lang="en-US" sz="3600" b="1">
                <a:latin typeface="Calibri" pitchFamily="34" charset="0"/>
              </a:rPr>
              <a:t>3</a:t>
            </a:r>
            <a:r>
              <a:rPr lang="en-US" sz="3600" b="1" baseline="30000">
                <a:latin typeface="Calibri" pitchFamily="34" charset="0"/>
              </a:rPr>
              <a:t>rd</a:t>
            </a:r>
            <a:r>
              <a:rPr lang="en-US" sz="3600" b="1">
                <a:latin typeface="Calibri" pitchFamily="34" charset="0"/>
              </a:rPr>
              <a:t> Grade: Community/Iredell County</a:t>
            </a:r>
          </a:p>
          <a:p>
            <a:r>
              <a:rPr lang="en-US" sz="2400" b="1">
                <a:latin typeface="Calibri" pitchFamily="34" charset="0"/>
              </a:rPr>
              <a:t>   Songs – “America the Beautiful” and “God Bless America”</a:t>
            </a:r>
          </a:p>
          <a:p>
            <a:r>
              <a:rPr lang="en-US" sz="3600" b="1">
                <a:latin typeface="Calibri" pitchFamily="34" charset="0"/>
              </a:rPr>
              <a:t>4</a:t>
            </a:r>
            <a:r>
              <a:rPr lang="en-US" sz="3600" b="1" baseline="30000">
                <a:latin typeface="Calibri" pitchFamily="34" charset="0"/>
              </a:rPr>
              <a:t>th</a:t>
            </a:r>
            <a:r>
              <a:rPr lang="en-US" sz="3600" b="1">
                <a:latin typeface="Calibri" pitchFamily="34" charset="0"/>
              </a:rPr>
              <a:t> Grade: North Carolina</a:t>
            </a:r>
          </a:p>
          <a:p>
            <a:r>
              <a:rPr lang="en-US" sz="2400" b="1">
                <a:latin typeface="Calibri" pitchFamily="34" charset="0"/>
              </a:rPr>
              <a:t>   Songs – “Old North State” and “When Johnny Comes Marching”</a:t>
            </a:r>
            <a:endParaRPr lang="en-US" sz="4000" b="1">
              <a:latin typeface="Calibri" pitchFamily="34" charset="0"/>
            </a:endParaRPr>
          </a:p>
          <a:p>
            <a:r>
              <a:rPr lang="en-US" sz="3600" b="1">
                <a:latin typeface="Calibri" pitchFamily="34" charset="0"/>
              </a:rPr>
              <a:t>5</a:t>
            </a:r>
            <a:r>
              <a:rPr lang="en-US" sz="3600" b="1" baseline="30000">
                <a:latin typeface="Calibri" pitchFamily="34" charset="0"/>
              </a:rPr>
              <a:t>th</a:t>
            </a:r>
            <a:r>
              <a:rPr lang="en-US" sz="3600" b="1">
                <a:latin typeface="Calibri" pitchFamily="34" charset="0"/>
              </a:rPr>
              <a:t> Grade: USA</a:t>
            </a:r>
          </a:p>
          <a:p>
            <a:r>
              <a:rPr lang="en-US" sz="2400" b="1">
                <a:latin typeface="Calibri" pitchFamily="34" charset="0"/>
              </a:rPr>
              <a:t>   Songs – “Star-Spangled Banner” and “This is My Country”</a:t>
            </a:r>
          </a:p>
          <a:p>
            <a:r>
              <a:rPr lang="en-US" sz="2800" i="1">
                <a:latin typeface="Calibri" pitchFamily="34" charset="0"/>
              </a:rPr>
              <a:t>*In addition to resources on your curriculum guides, here are a few I learned about or created this summer.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1238" y="1600200"/>
            <a:ext cx="458152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" y="15875"/>
            <a:ext cx="9075738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>
                <a:latin typeface="Calibri" pitchFamily="34" charset="0"/>
              </a:rPr>
              <a:t>Monday 9/8:  </a:t>
            </a:r>
          </a:p>
          <a:p>
            <a:r>
              <a:rPr lang="en-US" sz="3200">
                <a:latin typeface="Calibri" pitchFamily="34" charset="0"/>
              </a:rPr>
              <a:t>Guiding Question - Why did we go to War?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Focus Words - Freedom/Independence</a:t>
            </a:r>
          </a:p>
          <a:p>
            <a:r>
              <a:rPr lang="en-US" sz="3200" b="1" i="1" u="sng">
                <a:latin typeface="Calibri" pitchFamily="34" charset="0"/>
              </a:rPr>
              <a:t>Lesson/Activities:</a:t>
            </a:r>
          </a:p>
          <a:p>
            <a:r>
              <a:rPr lang="en-US" sz="3200">
                <a:latin typeface="Calibri" pitchFamily="34" charset="0"/>
              </a:rPr>
              <a:t>3</a:t>
            </a:r>
            <a:r>
              <a:rPr lang="en-US" baseline="30000">
                <a:latin typeface="Calibri" pitchFamily="34" charset="0"/>
              </a:rPr>
              <a:t>rd</a:t>
            </a:r>
            <a:r>
              <a:rPr lang="en-US">
                <a:latin typeface="Calibri" pitchFamily="34" charset="0"/>
              </a:rPr>
              <a:t> Grade  </a:t>
            </a:r>
            <a:r>
              <a:rPr lang="en-US" b="1" i="1">
                <a:latin typeface="Calibri" pitchFamily="34" charset="0"/>
              </a:rPr>
              <a:t>Standards:</a:t>
            </a:r>
          </a:p>
          <a:p>
            <a:r>
              <a:rPr lang="en-US">
                <a:latin typeface="Calibri" pitchFamily="34" charset="0"/>
              </a:rPr>
              <a:t>Social Studies</a:t>
            </a:r>
          </a:p>
          <a:p>
            <a:r>
              <a:rPr lang="en-US">
                <a:latin typeface="Calibri" pitchFamily="34" charset="0"/>
              </a:rPr>
              <a:t>3.C&amp;G 2.1</a:t>
            </a:r>
          </a:p>
          <a:p>
            <a:r>
              <a:rPr lang="en-US">
                <a:latin typeface="Calibri" pitchFamily="34" charset="0"/>
              </a:rPr>
              <a:t>Exemplify how citizens contribute politically, socially and economically to their community.</a:t>
            </a:r>
          </a:p>
          <a:p>
            <a:r>
              <a:rPr lang="en-US" sz="3200">
                <a:latin typeface="Calibri" pitchFamily="34" charset="0"/>
              </a:rPr>
              <a:t>4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Grade  </a:t>
            </a:r>
            <a:r>
              <a:rPr lang="en-US" b="1" i="1">
                <a:latin typeface="Calibri" pitchFamily="34" charset="0"/>
              </a:rPr>
              <a:t>Standards: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http://www.loc.gov/collection/songs-ofamerica/?q=&amp;fa=location%3Anorth+carolina&amp;sb=date</a:t>
            </a:r>
            <a:endParaRPr lang="en-US">
              <a:latin typeface="Calibri" pitchFamily="34" charset="0"/>
            </a:endParaRPr>
          </a:p>
          <a:p>
            <a:r>
              <a:rPr lang="en-US" i="1">
                <a:latin typeface="Calibri" pitchFamily="34" charset="0"/>
              </a:rPr>
              <a:t>ELA –  </a:t>
            </a:r>
            <a:r>
              <a:rPr lang="en-US">
                <a:latin typeface="Calibri" pitchFamily="34" charset="0"/>
                <a:hlinkClick r:id="rId5"/>
              </a:rPr>
              <a:t>http://starspangledmusic.org/the-music-of-poetry-decoded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4.RL.2. Determine a theme of a story, drama, or poem from details in the text; summarize the text. </a:t>
            </a:r>
          </a:p>
          <a:p>
            <a:r>
              <a:rPr lang="en-US">
                <a:latin typeface="Calibri" pitchFamily="34" charset="0"/>
              </a:rPr>
              <a:t>4.RL.3. Describe in depth a character, setting, or event in a story or drama, drawing on specific details in the text (e.g., a character’s thoughts, words, or actions).</a:t>
            </a:r>
          </a:p>
          <a:p>
            <a:r>
              <a:rPr lang="en-US">
                <a:latin typeface="Calibri" pitchFamily="34" charset="0"/>
              </a:rPr>
              <a:t>4.H.1.4 Analyze North Carolina’s role in major conflicts and wars from the Pre-colonial period </a:t>
            </a:r>
          </a:p>
          <a:p>
            <a:r>
              <a:rPr lang="en-US">
                <a:latin typeface="Calibri" pitchFamily="34" charset="0"/>
              </a:rPr>
              <a:t>through Reconstruction.  </a:t>
            </a:r>
            <a:r>
              <a:rPr lang="en-US" b="1">
                <a:latin typeface="Calibri" pitchFamily="34" charset="0"/>
              </a:rPr>
              <a:t>(War of 1812 – Captain Otway Burns and the Snapdragon)</a:t>
            </a:r>
          </a:p>
          <a:p>
            <a:r>
              <a:rPr lang="en-US">
                <a:latin typeface="Calibri" pitchFamily="34" charset="0"/>
                <a:hlinkClick r:id="rId6"/>
              </a:rPr>
              <a:t>http://swansborohistory.blogspot.com/p/otway-burns-and-his-snapdragon.html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https://archive.org/details/captainotwayburn01burn</a:t>
            </a:r>
            <a:endParaRPr lang="en-US">
              <a:latin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143000"/>
            <a:ext cx="1389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70" y="-304801"/>
            <a:ext cx="9583738" cy="75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52400" y="100013"/>
            <a:ext cx="88392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5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Grade  </a:t>
            </a:r>
            <a:r>
              <a:rPr lang="en-US" b="1" i="1">
                <a:latin typeface="Calibri" pitchFamily="34" charset="0"/>
              </a:rPr>
              <a:t>Standards:  The Music of Poetry: Decoded </a:t>
            </a:r>
          </a:p>
          <a:p>
            <a:r>
              <a:rPr lang="en-US" b="1" i="1">
                <a:latin typeface="Calibri" pitchFamily="34" charset="0"/>
              </a:rPr>
              <a:t>Lessons online at </a:t>
            </a:r>
            <a:r>
              <a:rPr lang="en-US">
                <a:latin typeface="Calibri" pitchFamily="34" charset="0"/>
                <a:hlinkClick r:id="rId3"/>
              </a:rPr>
              <a:t>http://starspangledmusic.org/the-music-of-poetry-decoded/</a:t>
            </a:r>
            <a:endParaRPr lang="en-US">
              <a:latin typeface="Calibri" pitchFamily="34" charset="0"/>
            </a:endParaRPr>
          </a:p>
          <a:p>
            <a:endParaRPr lang="en-US" sz="800" b="1" i="1">
              <a:latin typeface="Calibri" pitchFamily="34" charset="0"/>
            </a:endParaRPr>
          </a:p>
          <a:p>
            <a:r>
              <a:rPr lang="en-US" i="1">
                <a:latin typeface="Calibri" pitchFamily="34" charset="0"/>
              </a:rPr>
              <a:t>ELA – </a:t>
            </a:r>
            <a:r>
              <a:rPr lang="en-US">
                <a:latin typeface="Calibri" pitchFamily="34" charset="0"/>
              </a:rPr>
              <a:t>5.RL.5.2 Determine a theme of a story, drama, or poem from details in the text, including how characters in a story or drama respond to challenges or how the speaker in a poem reflects upon a topic; summarize the text.</a:t>
            </a:r>
          </a:p>
          <a:p>
            <a:r>
              <a:rPr lang="en-US">
                <a:latin typeface="Calibri" pitchFamily="34" charset="0"/>
              </a:rPr>
              <a:t>5.RL.5.6 Describe how a narrator’s or speaker’s point of view influences how events are described.</a:t>
            </a:r>
          </a:p>
          <a:p>
            <a:r>
              <a:rPr lang="en-US" i="1">
                <a:latin typeface="Calibri" pitchFamily="34" charset="0"/>
              </a:rPr>
              <a:t>Social Studies- </a:t>
            </a:r>
            <a:r>
              <a:rPr lang="en-US">
                <a:latin typeface="Calibri" pitchFamily="34" charset="0"/>
              </a:rPr>
              <a:t>5. C.1.4</a:t>
            </a:r>
          </a:p>
          <a:p>
            <a:r>
              <a:rPr lang="en-US">
                <a:latin typeface="Calibri" pitchFamily="34" charset="0"/>
              </a:rPr>
              <a:t>Understand how cultural narratives (legends, songs, ballads, games, folk tales and art forms) reflect the lifestyles, beliefs and struggles of diverse ethnic groups.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Lesson 1: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703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371600" y="3854450"/>
            <a:ext cx="749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Paul Revere's Ride Paperback – March 1, 1996   </a:t>
            </a:r>
          </a:p>
          <a:p>
            <a:r>
              <a:rPr lang="en-US">
                <a:latin typeface="Calibri" pitchFamily="34" charset="0"/>
              </a:rPr>
              <a:t>by </a:t>
            </a:r>
            <a:r>
              <a:rPr lang="en-US">
                <a:latin typeface="Calibri" pitchFamily="34" charset="0"/>
                <a:hlinkClick r:id="rId5"/>
              </a:rPr>
              <a:t>Henry Wadsworth Longfellow</a:t>
            </a:r>
            <a:r>
              <a:rPr lang="en-US">
                <a:latin typeface="Calibri" pitchFamily="34" charset="0"/>
              </a:rPr>
              <a:t> (Author), </a:t>
            </a:r>
            <a:r>
              <a:rPr lang="en-US">
                <a:latin typeface="Calibri" pitchFamily="34" charset="0"/>
                <a:hlinkClick r:id="rId6"/>
              </a:rPr>
              <a:t>Ted Rand</a:t>
            </a:r>
            <a:r>
              <a:rPr lang="en-US">
                <a:latin typeface="Calibri" pitchFamily="34" charset="0"/>
              </a:rPr>
              <a:t> (Illustrator)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477963" y="5838825"/>
            <a:ext cx="749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Star-Spangled Banner in Translation by Elizabeth Raum                       </a:t>
            </a:r>
          </a:p>
          <a:p>
            <a:r>
              <a:rPr lang="en-US">
                <a:latin typeface="Calibri" pitchFamily="34" charset="0"/>
              </a:rPr>
              <a:t> Audible book available online at amazon.com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131763" y="511968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Lesson 2: 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484813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981200"/>
            <a:ext cx="2438400" cy="2239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915400" cy="775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Lesson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>
                <a:latin typeface="+mn-lt"/>
                <a:cs typeface="+mn-cs"/>
              </a:rPr>
              <a:t>Teacher </a:t>
            </a:r>
            <a:r>
              <a:rPr lang="en-US" sz="2400" b="1" i="1" u="sng" dirty="0">
                <a:latin typeface="+mn-lt"/>
                <a:cs typeface="+mn-cs"/>
              </a:rPr>
              <a:t>Resources: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Books </a:t>
            </a:r>
            <a:r>
              <a:rPr lang="en-US" sz="2400" dirty="0">
                <a:latin typeface="+mn-lt"/>
                <a:cs typeface="+mn-cs"/>
              </a:rPr>
              <a:t> for K-2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Yankee Doodle Dandy by (Ellis the Elephant)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by </a:t>
            </a:r>
            <a:r>
              <a:rPr lang="en-US" sz="2400" dirty="0" err="1">
                <a:latin typeface="+mn-lt"/>
                <a:cs typeface="+mn-cs"/>
              </a:rPr>
              <a:t>Callista</a:t>
            </a:r>
            <a:r>
              <a:rPr lang="en-US" sz="2400" dirty="0">
                <a:latin typeface="+mn-lt"/>
                <a:cs typeface="+mn-cs"/>
              </a:rPr>
              <a:t> Gingrich (Author), Susan </a:t>
            </a:r>
            <a:r>
              <a:rPr lang="en-US" sz="2400" dirty="0" err="1">
                <a:latin typeface="+mn-lt"/>
                <a:cs typeface="+mn-cs"/>
              </a:rPr>
              <a:t>Arciero</a:t>
            </a:r>
            <a:r>
              <a:rPr lang="en-US" sz="2400" dirty="0">
                <a:latin typeface="+mn-lt"/>
                <a:cs typeface="+mn-cs"/>
              </a:rPr>
              <a:t> (</a:t>
            </a:r>
            <a:r>
              <a:rPr lang="en-US" sz="2400" dirty="0" err="1">
                <a:latin typeface="+mn-lt"/>
                <a:cs typeface="+mn-cs"/>
              </a:rPr>
              <a:t>iIlustrator</a:t>
            </a:r>
            <a:r>
              <a:rPr lang="en-US" sz="24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We the People: The Story of Our Constitution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by Lynne Cheney </a:t>
            </a:r>
            <a:r>
              <a:rPr lang="en-US" sz="2400" dirty="0">
                <a:latin typeface="+mn-lt"/>
                <a:cs typeface="+mn-cs"/>
              </a:rPr>
              <a:t>(Author), Greg </a:t>
            </a:r>
            <a:r>
              <a:rPr lang="en-US" sz="2400" dirty="0" err="1">
                <a:latin typeface="+mn-lt"/>
                <a:cs typeface="+mn-cs"/>
              </a:rPr>
              <a:t>Harlin</a:t>
            </a:r>
            <a:r>
              <a:rPr lang="en-US" sz="2400" dirty="0">
                <a:latin typeface="+mn-lt"/>
                <a:cs typeface="+mn-cs"/>
              </a:rPr>
              <a:t> (Illustrator) 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5813" y="4800600"/>
            <a:ext cx="1911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5813" y="2390775"/>
            <a:ext cx="191135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1600200" y="544513"/>
            <a:ext cx="726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 Liberty's Voice: The Emma Lazarus Story Paperback – May 15, 2014 </a:t>
            </a:r>
          </a:p>
          <a:p>
            <a:r>
              <a:rPr lang="en-US">
                <a:latin typeface="Calibri" pitchFamily="34" charset="0"/>
              </a:rPr>
              <a:t> by </a:t>
            </a:r>
            <a:r>
              <a:rPr lang="en-US">
                <a:latin typeface="Calibri" pitchFamily="34" charset="0"/>
                <a:hlinkClick r:id="rId6"/>
              </a:rPr>
              <a:t>Erica Silverman</a:t>
            </a:r>
            <a:r>
              <a:rPr lang="en-US">
                <a:latin typeface="Calibri" pitchFamily="34" charset="0"/>
              </a:rPr>
              <a:t> (Author), </a:t>
            </a:r>
            <a:r>
              <a:rPr lang="en-US">
                <a:latin typeface="Calibri" pitchFamily="34" charset="0"/>
                <a:hlinkClick r:id="rId7"/>
              </a:rPr>
              <a:t>Stacey Schuett</a:t>
            </a:r>
            <a:r>
              <a:rPr lang="en-US">
                <a:latin typeface="Calibri" pitchFamily="34" charset="0"/>
              </a:rPr>
              <a:t> (Illustrator) </a:t>
            </a:r>
          </a:p>
        </p:txBody>
      </p:sp>
      <p:pic>
        <p:nvPicPr>
          <p:cNvPr id="20489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250" y="482600"/>
            <a:ext cx="1377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19869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85800" y="2209800"/>
            <a:ext cx="601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8534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Video clips-</a:t>
            </a:r>
            <a:r>
              <a:rPr lang="en-US">
                <a:latin typeface="Calibri" pitchFamily="34" charset="0"/>
                <a:hlinkClick r:id="rId3"/>
              </a:rPr>
              <a:t>http://www.naval-war-of-1812-illustrated.org/</a:t>
            </a:r>
            <a:endParaRPr lang="en-US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Websites-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http://unctv.pbslearningmedia.org/search/?q=War+of+1812&amp;selected_facets=supplemental_curriculum_hierarchy_nodes_exact%3A4648&amp;selected_facets=resource_distribution_type_exact%3A0&amp;page=2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http://warof1812.thinkport.org/#interactive-map.html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http://www.teachushistory.org/war-1812-hartford-convention/overview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http://www.mdhs.org/digitalimage/view-bombardment-fort-mchenry-near-baltimore-british-fleet-taken-observatory-under-comm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http://unctv.pbslearningmedia.org/resource/1570d215-8835-41d3-a1a0-c3a4fbfb1b1d/caustic-causes-lesson-plan/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http://www.pbs.org/ktca/liberty/teachers.html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http://warof1812archaeology.blogspot.com/</a:t>
            </a:r>
            <a:endParaRPr lang="en-US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Extension: </a:t>
            </a:r>
          </a:p>
          <a:p>
            <a:r>
              <a:rPr lang="en-US" sz="2400">
                <a:latin typeface="Calibri" pitchFamily="34" charset="0"/>
              </a:rPr>
              <a:t>Military accounts: </a:t>
            </a:r>
          </a:p>
          <a:p>
            <a:r>
              <a:rPr lang="en-US">
                <a:latin typeface="Calibri" pitchFamily="34" charset="0"/>
                <a:hlinkClick r:id="rId11"/>
              </a:rPr>
              <a:t>https://archive.org/stream/citizensoldiersa01hick#page/78/mode/2up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2"/>
              </a:rPr>
              <a:t>http://www.fortmchenrylibrary.org/index.cfm?action=archival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948</Words>
  <Application>Microsoft Office PowerPoint</Application>
  <PresentationFormat>On-screen Show (4:3)</PresentationFormat>
  <Paragraphs>273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Lucida Calligraphy</vt:lpstr>
      <vt:lpstr>Maestro</vt:lpstr>
      <vt:lpstr>Office Theme</vt:lpstr>
      <vt:lpstr>Freedom Week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ClickOK</dc:creator>
  <cp:lastModifiedBy>aberry</cp:lastModifiedBy>
  <cp:revision>86</cp:revision>
  <cp:lastPrinted>2014-07-23T03:50:31Z</cp:lastPrinted>
  <dcterms:created xsi:type="dcterms:W3CDTF">2014-07-11T22:47:06Z</dcterms:created>
  <dcterms:modified xsi:type="dcterms:W3CDTF">2014-08-20T00:12:14Z</dcterms:modified>
</cp:coreProperties>
</file>