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281" r:id="rId3"/>
    <p:sldId id="257" r:id="rId4"/>
    <p:sldId id="286" r:id="rId5"/>
    <p:sldId id="282" r:id="rId6"/>
    <p:sldId id="258" r:id="rId7"/>
    <p:sldId id="274" r:id="rId8"/>
    <p:sldId id="262" r:id="rId9"/>
    <p:sldId id="263" r:id="rId10"/>
    <p:sldId id="283" r:id="rId11"/>
    <p:sldId id="259" r:id="rId12"/>
    <p:sldId id="260" r:id="rId13"/>
    <p:sldId id="288" r:id="rId14"/>
    <p:sldId id="261" r:id="rId15"/>
    <p:sldId id="276" r:id="rId16"/>
    <p:sldId id="285" r:id="rId17"/>
    <p:sldId id="279" r:id="rId18"/>
    <p:sldId id="290" r:id="rId19"/>
    <p:sldId id="265" r:id="rId20"/>
    <p:sldId id="284"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71" autoAdjust="0"/>
  </p:normalViewPr>
  <p:slideViewPr>
    <p:cSldViewPr snapToGrid="0">
      <p:cViewPr varScale="1">
        <p:scale>
          <a:sx n="67" d="100"/>
          <a:sy n="67" d="100"/>
        </p:scale>
        <p:origin x="66" y="138"/>
      </p:cViewPr>
      <p:guideLst/>
    </p:cSldViewPr>
  </p:slideViewPr>
  <p:outlineViewPr>
    <p:cViewPr>
      <p:scale>
        <a:sx n="33" d="100"/>
        <a:sy n="33" d="100"/>
      </p:scale>
      <p:origin x="0" y="-7764"/>
    </p:cViewPr>
  </p:outlineViewPr>
  <p:notesTextViewPr>
    <p:cViewPr>
      <p:scale>
        <a:sx n="1" d="1"/>
        <a:sy n="1" d="1"/>
      </p:scale>
      <p:origin x="0" y="0"/>
    </p:cViewPr>
  </p:notesTextViewPr>
  <p:sorterViewPr>
    <p:cViewPr>
      <p:scale>
        <a:sx n="53" d="125"/>
        <a:sy n="53" d="125"/>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EACC-44B4-44EB-A740-60B1E50838E3}" type="datetimeFigureOut">
              <a:rPr lang="en-US" smtClean="0"/>
              <a:t>7/22/2014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26708-A692-42CB-B765-2AE3E6B0541D}" type="slidenum">
              <a:rPr lang="en-US" smtClean="0"/>
              <a:t>‹#›</a:t>
            </a:fld>
            <a:endParaRPr lang="en-US" dirty="0"/>
          </a:p>
        </p:txBody>
      </p:sp>
    </p:spTree>
    <p:extLst>
      <p:ext uri="{BB962C8B-B14F-4D97-AF65-F5344CB8AC3E}">
        <p14:creationId xmlns:p14="http://schemas.microsoft.com/office/powerpoint/2010/main" val="53207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rownielocks.com/patrioticsymbol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emory.loc.gov/cgi-bin/query/r?ammem/awhbib:@OR(@field(AUTHOR+@3(Savage,+Edward,+1761+1817,+))+@field(OTHER+@3(Savage,+Edward,+1761+18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a compromise was reached in 1782 and Congress chose the BALD EAGLE, rather than the Golden Eagle (most commonly used by other countries) because the Bald Eagle was unique to North America and not used by other countries, while still having impressive nobility.  Due to land mismanagement and other factors, the Bald Eagle population was almost extinct. In 1940 Congress passed a law forbidding the capture or killing of bald eagles.  Since that time, with the banning of DDT in 1973 and other conservation acts, the Bald Eagle has made a comeback in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http://www.brownielocks.com/patrioticsymbols.html</a:t>
            </a:r>
            <a:endParaRPr lang="en-US" dirty="0" smtClean="0"/>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2</a:t>
            </a:fld>
            <a:endParaRPr lang="en-US" dirty="0"/>
          </a:p>
        </p:txBody>
      </p:sp>
    </p:spTree>
    <p:extLst>
      <p:ext uri="{BB962C8B-B14F-4D97-AF65-F5344CB8AC3E}">
        <p14:creationId xmlns:p14="http://schemas.microsoft.com/office/powerpoint/2010/main" val="316934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ttp://memory.loc.gov/service/pnp/cph/3a40000/3a46000/3a46100/3a46101r.jpg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11</a:t>
            </a:fld>
            <a:endParaRPr lang="en-US" dirty="0"/>
          </a:p>
        </p:txBody>
      </p:sp>
    </p:spTree>
    <p:extLst>
      <p:ext uri="{BB962C8B-B14F-4D97-AF65-F5344CB8AC3E}">
        <p14:creationId xmlns:p14="http://schemas.microsoft.com/office/powerpoint/2010/main" val="370929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http://lcweb2.loc.gov/cgi-bin/query/i?ammem/awhbib:@field(NUMBER+@band(cph+3a45765)):displayType=1:m856sd=cph:m856sf=3a45765</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12</a:t>
            </a:fld>
            <a:endParaRPr lang="en-US" dirty="0"/>
          </a:p>
        </p:txBody>
      </p:sp>
    </p:spTree>
    <p:extLst>
      <p:ext uri="{BB962C8B-B14F-4D97-AF65-F5344CB8AC3E}">
        <p14:creationId xmlns:p14="http://schemas.microsoft.com/office/powerpoint/2010/main" val="350393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http://i.imgur.com/o8Uk7zs.jpg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14</a:t>
            </a:fld>
            <a:endParaRPr lang="en-US" dirty="0"/>
          </a:p>
        </p:txBody>
      </p:sp>
    </p:spTree>
    <p:extLst>
      <p:ext uri="{BB962C8B-B14F-4D97-AF65-F5344CB8AC3E}">
        <p14:creationId xmlns:p14="http://schemas.microsoft.com/office/powerpoint/2010/main" val="186350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http://2.bp.blogspot.com/_PyAaK20GzDw/TC1ZO1ATfMI/AAAAAAAAClE/1S6lIhZEA5E/s1600/columbia.jpg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15</a:t>
            </a:fld>
            <a:endParaRPr lang="en-US" dirty="0"/>
          </a:p>
        </p:txBody>
      </p:sp>
    </p:spTree>
    <p:extLst>
      <p:ext uri="{BB962C8B-B14F-4D97-AF65-F5344CB8AC3E}">
        <p14:creationId xmlns:p14="http://schemas.microsoft.com/office/powerpoint/2010/main" val="144177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also became a meat inspector.  So the barrels of meat he inspected personally and also those from his factory at first "</a:t>
            </a:r>
            <a:r>
              <a:rPr lang="en-US" dirty="0" err="1" smtClean="0"/>
              <a:t>U.States</a:t>
            </a:r>
            <a:r>
              <a:rPr lang="en-US" dirty="0" smtClean="0"/>
              <a:t>" for United States.  Later, just US.  But many of the workers were confused, and so when asked what the initials on the meat stood for they said, "Uncle Sam" Wilson, since it was his company.  This soon became a common joke.  And soldier's began calling themselves (who were eating his meat) Uncle Sam's Army.  Soon, all gov't property was stamped with U.S. and termed "Uncle Sam's." </a:t>
            </a:r>
          </a:p>
          <a:p>
            <a:r>
              <a:rPr lang="en-US" dirty="0" smtClean="0"/>
              <a:t>But Uncle Sam's look was actually derived from two earlier figures in American culture: Brother Jonathan and Yankee Doodle.  Both figures were used off and on, mostly by political cartoonists from the early 1830's to 1861.  Nast gave him his chin with whiskers.  The most famous image of Uncle Sam, however is the Army Recruiting poster, painted by James Montgomery Flagg during World War I.  That's the one with Uncle Sam looking right at you with his finger pointed saying, "I Want You!"  It worked. ;)</a:t>
            </a:r>
          </a:p>
          <a:p>
            <a:r>
              <a:rPr lang="en-US" dirty="0" smtClean="0"/>
              <a:t>Recently, the Uncle Sam image has been criticized as a misrepresentation of what the American culture is today and the diversity of nationalities and cultures.  But in 1961 Congress passed a special resolution accepting "Uncle Sam" Wilson  of Troy, New York as the namesake behind Uncle Sam.  His birthday, September 13 has been proclaimed "Uncle Sam Day" in New York State.</a:t>
            </a:r>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16</a:t>
            </a:fld>
            <a:endParaRPr lang="en-US" dirty="0"/>
          </a:p>
        </p:txBody>
      </p:sp>
    </p:spTree>
    <p:extLst>
      <p:ext uri="{BB962C8B-B14F-4D97-AF65-F5344CB8AC3E}">
        <p14:creationId xmlns:p14="http://schemas.microsoft.com/office/powerpoint/2010/main" val="48144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http://1.bp.blogspot.com/_kyb7BaggeQ8/TDUvDvazngI/AAAAAAAAADM/trEaBJ6mfgU/s1600/Tenniel610928a-775562.jpg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17</a:t>
            </a:fld>
            <a:endParaRPr lang="en-US" dirty="0"/>
          </a:p>
        </p:txBody>
      </p:sp>
    </p:spTree>
    <p:extLst>
      <p:ext uri="{BB962C8B-B14F-4D97-AF65-F5344CB8AC3E}">
        <p14:creationId xmlns:p14="http://schemas.microsoft.com/office/powerpoint/2010/main" val="82855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http://img.bhs4.com/bc/9/bc972d56229bd1efe55c2085371f5b9601d46036_large.jpg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19</a:t>
            </a:fld>
            <a:endParaRPr lang="en-US" dirty="0"/>
          </a:p>
        </p:txBody>
      </p:sp>
    </p:spTree>
    <p:extLst>
      <p:ext uri="{BB962C8B-B14F-4D97-AF65-F5344CB8AC3E}">
        <p14:creationId xmlns:p14="http://schemas.microsoft.com/office/powerpoint/2010/main" val="146749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and white stripes on the shield “represent the several states all joined in one solid compact entire, supporting a Chief [the blue top of the shield], which unites the whole and represents Congress. The motto [E Pluribus Unum, Out of Many, One] alludes to this union.”</a:t>
            </a:r>
          </a:p>
          <a:p>
            <a:r>
              <a:rPr lang="en-US" dirty="0" smtClean="0"/>
              <a:t>The colors are adopted from the American flag; “white signifies purity and innocence, red, hardiness and valor, and blue . . . vigilance, perseverance and justice.”</a:t>
            </a:r>
          </a:p>
          <a:p>
            <a:r>
              <a:rPr lang="en-US" dirty="0" smtClean="0"/>
              <a:t>“The olive branch and arrows denote the power of peace and war which is exclusively vested in Congress.”</a:t>
            </a:r>
          </a:p>
          <a:p>
            <a:r>
              <a:rPr lang="en-US" dirty="0" smtClean="0"/>
              <a:t>“The Constellation denotes a new State [or nation] taking its place and rank among other Sovereign powers.”</a:t>
            </a:r>
          </a:p>
          <a:p>
            <a:r>
              <a:rPr lang="en-US" dirty="0" smtClean="0"/>
              <a:t>“The Escutcheon [the shield] is born on the breast of an American Eagle without any other supporters [no other figures that help to hold up the shield] to denote that the United States of America ought to rely on their own Virtue.”</a:t>
            </a:r>
          </a:p>
          <a:p>
            <a:r>
              <a:rPr lang="en-US" dirty="0" smtClean="0"/>
              <a:t>Note also, that the number thirteen representing the first thirteen states is represented in the stripes of the shield, the bundle of arrows and the constellation.</a:t>
            </a:r>
          </a:p>
          <a:p>
            <a:r>
              <a:rPr lang="en-US" dirty="0" smtClean="0"/>
              <a:t> </a:t>
            </a:r>
          </a:p>
          <a:p>
            <a:r>
              <a:rPr lang="en-US" dirty="0" smtClean="0"/>
              <a:t>The Back: </a:t>
            </a:r>
          </a:p>
          <a:p>
            <a:r>
              <a:rPr lang="en-US" dirty="0" smtClean="0"/>
              <a:t>“The pyramid signifies strength and duration.”</a:t>
            </a:r>
          </a:p>
          <a:p>
            <a:r>
              <a:rPr lang="en-US" dirty="0" smtClean="0"/>
              <a:t>“The eye over [the pyramid] and the motto [</a:t>
            </a:r>
            <a:r>
              <a:rPr lang="en-US" dirty="0" err="1" smtClean="0"/>
              <a:t>Annuit</a:t>
            </a:r>
            <a:r>
              <a:rPr lang="en-US" dirty="0" smtClean="0"/>
              <a:t> </a:t>
            </a:r>
            <a:r>
              <a:rPr lang="en-US" dirty="0" err="1" smtClean="0"/>
              <a:t>Coeptis</a:t>
            </a:r>
            <a:r>
              <a:rPr lang="en-US" dirty="0" smtClean="0"/>
              <a:t>, He (God) Has Favored Our Undertakings] allude to the many signal interpositions of providence in favor of the American cause.”</a:t>
            </a:r>
          </a:p>
          <a:p>
            <a:r>
              <a:rPr lang="en-US" dirty="0" smtClean="0"/>
              <a:t>“The date underneath [MDCCLXXVI, 1776] is that of the Declaration of Independence, and the words under it [Novus </a:t>
            </a:r>
            <a:r>
              <a:rPr lang="en-US" dirty="0" err="1" smtClean="0"/>
              <a:t>Ordo</a:t>
            </a:r>
            <a:r>
              <a:rPr lang="en-US" dirty="0" smtClean="0"/>
              <a:t> </a:t>
            </a:r>
            <a:r>
              <a:rPr lang="en-US" dirty="0" err="1" smtClean="0"/>
              <a:t>Seclorum</a:t>
            </a:r>
            <a:r>
              <a:rPr lang="en-US" dirty="0" smtClean="0"/>
              <a:t>, A New Order of the Ages] signify the beginning of the new American era which commences from that date.”</a:t>
            </a:r>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20</a:t>
            </a:fld>
            <a:endParaRPr lang="en-US" dirty="0"/>
          </a:p>
        </p:txBody>
      </p:sp>
    </p:spTree>
    <p:extLst>
      <p:ext uri="{BB962C8B-B14F-4D97-AF65-F5344CB8AC3E}">
        <p14:creationId xmlns:p14="http://schemas.microsoft.com/office/powerpoint/2010/main" val="33614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http://sites01.lsu.edu/wp/graduateschool/files/2014/03/Jefferson5.jp</a:t>
            </a:r>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3</a:t>
            </a:fld>
            <a:endParaRPr lang="en-US" dirty="0"/>
          </a:p>
        </p:txBody>
      </p:sp>
    </p:spTree>
    <p:extLst>
      <p:ext uri="{BB962C8B-B14F-4D97-AF65-F5344CB8AC3E}">
        <p14:creationId xmlns:p14="http://schemas.microsoft.com/office/powerpoint/2010/main" val="172600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http://upload.wikimedia.org/wikipedia/commons/thumb/0/08/10kMiles.JPG/1024px-10kMiles.JPG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4</a:t>
            </a:fld>
            <a:endParaRPr lang="en-US" dirty="0"/>
          </a:p>
        </p:txBody>
      </p:sp>
    </p:spTree>
    <p:extLst>
      <p:ext uri="{BB962C8B-B14F-4D97-AF65-F5344CB8AC3E}">
        <p14:creationId xmlns:p14="http://schemas.microsoft.com/office/powerpoint/2010/main" val="397438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soft cap evolved as a combination of two earlier symbolic head coverings. The peaked red Phrygian cap was worn in present-day Turkey as early as 800 B.C. and was seen as a mark of free men in classical Greece. The ancient Roman conical cap called a </a:t>
            </a:r>
            <a:r>
              <a:rPr lang="en-US" dirty="0" err="1" smtClean="0"/>
              <a:t>pileus</a:t>
            </a:r>
            <a:r>
              <a:rPr lang="en-US" dirty="0" smtClean="0"/>
              <a:t> was placed on the heads of emancipated individuals – who, as slaves, were not allowed to grow their hair or wear a cap – and is often depicted along with a special rod that was used in the ceremony of manumission, when slaves were formally emancipated.</a:t>
            </a:r>
          </a:p>
          <a:p>
            <a:r>
              <a:rPr lang="en-US" dirty="0" smtClean="0"/>
              <a:t>Centuries later, the freedom cap appeared in images during the American Revolution and was used in American art and coins in the early 19th century. It was most popular during the French Revolution, when it was called the “bonnet rouge” and was worn by revolutionaries and depicted worn or held by a female figure representing Liberty.</a:t>
            </a:r>
          </a:p>
          <a:p>
            <a:r>
              <a:rPr lang="en-US" dirty="0" smtClean="0"/>
              <a:t>One of the places that the freedom cap surprisingly does not appear is on the head of the Statue of Freedom atop the Capitol Dome. Although architect Thomas U. Walter’s first drawing for the Dome included a sketch of Freedom holding the pole with the liberty cap, the statue as completed includes no symbols traditionally associated with freedom or liberty. Thomas Crawford, the American sculptor commissioned to create the Dome’s statue, did propose a female figure wearing a liberty cap in his second design, but Captain Montgomery </a:t>
            </a:r>
            <a:r>
              <a:rPr lang="en-US" dirty="0" err="1" smtClean="0"/>
              <a:t>Meigs</a:t>
            </a:r>
            <a:r>
              <a:rPr lang="en-US" dirty="0" smtClean="0"/>
              <a:t>, who was in charge of the construction of the Capitol extension and new Dome, rightly feared that his superior, Secretary of War Jefferson Davis, would not like it.</a:t>
            </a:r>
          </a:p>
          <a:p>
            <a:endParaRPr lang="en-US" dirty="0" smtClean="0"/>
          </a:p>
          <a:p>
            <a:r>
              <a:rPr lang="en-US" dirty="0" smtClean="0"/>
              <a:t>http://www.aoc.gov/blog/liberty-cap-art-us-capitol</a:t>
            </a:r>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5</a:t>
            </a:fld>
            <a:endParaRPr lang="en-US" dirty="0"/>
          </a:p>
        </p:txBody>
      </p:sp>
    </p:spTree>
    <p:extLst>
      <p:ext uri="{BB962C8B-B14F-4D97-AF65-F5344CB8AC3E}">
        <p14:creationId xmlns:p14="http://schemas.microsoft.com/office/powerpoint/2010/main" val="26588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Liberty. In the form of the goddess of youth; giving support to the bald eagle</a:t>
            </a:r>
            <a:endParaRPr lang="en-US" dirty="0" smtClean="0"/>
          </a:p>
          <a:p>
            <a:r>
              <a:rPr lang="en-US" dirty="0" smtClean="0">
                <a:hlinkClick r:id="rId3"/>
              </a:rPr>
              <a:t>Savage, Edward, 1761-1817,</a:t>
            </a:r>
            <a:r>
              <a:rPr lang="en-US" dirty="0" smtClean="0"/>
              <a:t> artist.</a:t>
            </a:r>
            <a:br>
              <a:rPr lang="en-US" dirty="0" smtClean="0"/>
            </a:br>
            <a:endParaRPr lang="en-US" dirty="0" smtClean="0"/>
          </a:p>
          <a:p>
            <a:r>
              <a:rPr lang="en-US" b="1" dirty="0" smtClean="0"/>
              <a:t>CREATED/PUBLISHED</a:t>
            </a:r>
            <a:r>
              <a:rPr lang="en-US" dirty="0" smtClean="0"/>
              <a:t/>
            </a:r>
            <a:br>
              <a:rPr lang="en-US" dirty="0" smtClean="0"/>
            </a:br>
            <a:r>
              <a:rPr lang="en-US" dirty="0" smtClean="0"/>
              <a:t>1796.</a:t>
            </a:r>
          </a:p>
          <a:p>
            <a:r>
              <a:rPr lang="en-US" b="1" dirty="0" smtClean="0"/>
              <a:t>SUMMARY</a:t>
            </a:r>
            <a:r>
              <a:rPr lang="en-US" dirty="0" smtClean="0"/>
              <a:t/>
            </a:r>
            <a:br>
              <a:rPr lang="en-US" dirty="0" smtClean="0"/>
            </a:br>
            <a:r>
              <a:rPr lang="en-US" dirty="0" smtClean="0"/>
              <a:t>An allegory of American liberty. Liberty, represented by a maiden in the form of the goddess Hebe, offers a cup to an eagle descending from the upper left. With her right foot she treads on chains, a scepter, a key, and other implements of tyranny. At the lower right, beyond a pedestal or altar, the town of Boston is visible, with lightning in the sky overhead.</a:t>
            </a:r>
          </a:p>
          <a:p>
            <a:r>
              <a:rPr lang="en-US" b="1" dirty="0" smtClean="0"/>
              <a:t>NOTES</a:t>
            </a:r>
            <a:r>
              <a:rPr lang="en-US" dirty="0" smtClean="0"/>
              <a:t/>
            </a:r>
            <a:br>
              <a:rPr lang="en-US" dirty="0" smtClean="0"/>
            </a:br>
            <a:r>
              <a:rPr lang="en-US" dirty="0" smtClean="0"/>
              <a:t>Title appears as it is written on the item. </a:t>
            </a:r>
          </a:p>
          <a:p>
            <a:r>
              <a:rPr lang="en-US" dirty="0" smtClean="0"/>
              <a:t>Painted &amp; </a:t>
            </a:r>
            <a:r>
              <a:rPr lang="en-US" dirty="0" err="1" smtClean="0"/>
              <a:t>Engrav'd</a:t>
            </a:r>
            <a:r>
              <a:rPr lang="en-US" dirty="0" smtClean="0"/>
              <a:t> by E. Savage. </a:t>
            </a:r>
          </a:p>
          <a:p>
            <a:r>
              <a:rPr lang="en-US" dirty="0" smtClean="0"/>
              <a:t>Philadelphia </a:t>
            </a:r>
            <a:r>
              <a:rPr lang="en-US" dirty="0" err="1" smtClean="0"/>
              <a:t>Pubd</a:t>
            </a:r>
            <a:r>
              <a:rPr lang="en-US" dirty="0" smtClean="0"/>
              <a:t> June 11, 1796. by </a:t>
            </a:r>
            <a:r>
              <a:rPr lang="en-US" dirty="0" err="1" smtClean="0"/>
              <a:t>E.Savage</a:t>
            </a:r>
            <a:r>
              <a:rPr lang="en-US" dirty="0" smtClean="0"/>
              <a:t>. </a:t>
            </a:r>
          </a:p>
          <a:p>
            <a:r>
              <a:rPr lang="en-US" dirty="0" smtClean="0"/>
              <a:t>Stauffer II, no. 2761 </a:t>
            </a:r>
          </a:p>
          <a:p>
            <a:r>
              <a:rPr lang="en-US" dirty="0" smtClean="0"/>
              <a:t>Taylor, pp. 11-12 </a:t>
            </a:r>
          </a:p>
          <a:p>
            <a:r>
              <a:rPr lang="en-US" dirty="0" smtClean="0"/>
              <a:t>Published in: American political prints, 1766-1876 / Bernard F. Reilly. Boston : G.K. Hall, 1991, entry 1796-2. </a:t>
            </a:r>
          </a:p>
          <a:p>
            <a:r>
              <a:rPr lang="en-US" dirty="0" smtClean="0"/>
              <a:t>Published in: American women : a Library of Congress guide ... Washington : Library of Congress, 2001, p. 177. </a:t>
            </a:r>
          </a:p>
          <a:p>
            <a:endParaRPr lang="en-US" dirty="0" smtClean="0"/>
          </a:p>
          <a:p>
            <a:r>
              <a:rPr lang="en-US" dirty="0" smtClean="0"/>
              <a:t>a handsome rendering of the neoclassical Liberty figure, by American artist Edward Savage, made a few years after the ratification of the U.S. Constitution, represents the young nation struggling to reemphasize the ideals on which it was founded. With the concept of freedom permeating American political and social philosophy and propaganda, who or what did the new country's leaders choose to represent the concepts of nationhood and civic virtue? Abandoned for now was the iconic Indian woman. Instead, a beautiful, young, white, classicized female was invented as an emblem of national values and republican motherhood. </a:t>
            </a:r>
          </a:p>
          <a:p>
            <a:endParaRPr lang="en-US" dirty="0" smtClean="0"/>
          </a:p>
          <a:p>
            <a:r>
              <a:rPr lang="en-US" dirty="0" smtClean="0"/>
              <a:t>Source: http://memory.loc.gov/ammem/awhhtml/aw05e/aw05e.html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6</a:t>
            </a:fld>
            <a:endParaRPr lang="en-US" dirty="0"/>
          </a:p>
        </p:txBody>
      </p:sp>
    </p:spTree>
    <p:extLst>
      <p:ext uri="{BB962C8B-B14F-4D97-AF65-F5344CB8AC3E}">
        <p14:creationId xmlns:p14="http://schemas.microsoft.com/office/powerpoint/2010/main" val="140031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http://4.bp.blogspot.com/-pnHYClvvNSo/ThFjVOvUz-I/AAAAAAAAqXI/v6BqNACOCDQ/s640/1790%2Bcoverlet%2B%2BWintertMus.jpg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7</a:t>
            </a:fld>
            <a:endParaRPr lang="en-US" dirty="0"/>
          </a:p>
        </p:txBody>
      </p:sp>
    </p:spTree>
    <p:extLst>
      <p:ext uri="{BB962C8B-B14F-4D97-AF65-F5344CB8AC3E}">
        <p14:creationId xmlns:p14="http://schemas.microsoft.com/office/powerpoint/2010/main" val="127932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http://1.bp.blogspot.com/_CvDCiEFbNy8/SlDjTn14UTI/AAAAAAAAKSg/qDutOf4Zghk/s400/1.jpg</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8</a:t>
            </a:fld>
            <a:endParaRPr lang="en-US" dirty="0"/>
          </a:p>
        </p:txBody>
      </p:sp>
    </p:spTree>
    <p:extLst>
      <p:ext uri="{BB962C8B-B14F-4D97-AF65-F5344CB8AC3E}">
        <p14:creationId xmlns:p14="http://schemas.microsoft.com/office/powerpoint/2010/main" val="222185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http://marymaguireartandantiques.com/images/SYMBOLOFAMERICAWOMANWFEATHER.gif</a:t>
            </a:r>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9</a:t>
            </a:fld>
            <a:endParaRPr lang="en-US" dirty="0"/>
          </a:p>
        </p:txBody>
      </p:sp>
    </p:spTree>
    <p:extLst>
      <p:ext uri="{BB962C8B-B14F-4D97-AF65-F5344CB8AC3E}">
        <p14:creationId xmlns:p14="http://schemas.microsoft.com/office/powerpoint/2010/main" val="377352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1775, the African American poet </a:t>
            </a:r>
            <a:r>
              <a:rPr lang="en-US" dirty="0" err="1" smtClean="0"/>
              <a:t>Phillis</a:t>
            </a:r>
            <a:r>
              <a:rPr lang="en-US" dirty="0" smtClean="0"/>
              <a:t> Wheatley opened the poem she addressed to George Washington with the lines "Celestial choir! enthroned in realms of light, / Columbia's scenes of glorious toils I write." She goes on to describe the goddess Columbia as "divinely fair," with olive and laurel branches in her "golden hair." With these lines,  Wheatley's use of the Columbia image is interesting both for its insistence on the goddess's Caucasian looks and for the profound influence it had on American culture. </a:t>
            </a:r>
          </a:p>
          <a:p>
            <a:endParaRPr lang="en-US" dirty="0" smtClean="0"/>
          </a:p>
          <a:p>
            <a:r>
              <a:rPr lang="en-US" dirty="0" smtClean="0"/>
              <a:t>Scholar John </a:t>
            </a:r>
            <a:r>
              <a:rPr lang="en-US" dirty="0" err="1" smtClean="0"/>
              <a:t>Higham</a:t>
            </a:r>
            <a:r>
              <a:rPr lang="en-US" dirty="0" smtClean="0"/>
              <a:t> has suggested that Native American imagery may have become problematic because "white Americans were too close to real Indians in the eighteenth century to feel comfortable about identifying with any such personifications, no matter how idealized." In any case, Wheatley's Caucasian Roman goddess struck a chord. Her association with classical antiquity and the values of the Roman republic must have made her appealing to a nation that liked to conceive of itself as "a new Rome."  Fearful that profiles of presidents or leaders would smack of imperialism and aristocracy, the young nation instead featured Columbia's profile on its money, accompanied by the word "Liberty."</a:t>
            </a:r>
          </a:p>
          <a:p>
            <a:endParaRPr lang="en-US" dirty="0" smtClean="0"/>
          </a:p>
          <a:p>
            <a:r>
              <a:rPr lang="en-US" dirty="0" smtClean="0"/>
              <a:t>http://www.learner.org/amerpass/unit04/context_activ-5.html</a:t>
            </a:r>
          </a:p>
          <a:p>
            <a:endParaRPr lang="en-US" dirty="0"/>
          </a:p>
        </p:txBody>
      </p:sp>
      <p:sp>
        <p:nvSpPr>
          <p:cNvPr id="4" name="Slide Number Placeholder 3"/>
          <p:cNvSpPr>
            <a:spLocks noGrp="1"/>
          </p:cNvSpPr>
          <p:nvPr>
            <p:ph type="sldNum" sz="quarter" idx="10"/>
          </p:nvPr>
        </p:nvSpPr>
        <p:spPr/>
        <p:txBody>
          <a:bodyPr/>
          <a:lstStyle/>
          <a:p>
            <a:fld id="{54426708-A692-42CB-B765-2AE3E6B0541D}" type="slidenum">
              <a:rPr lang="en-US" smtClean="0"/>
              <a:t>10</a:t>
            </a:fld>
            <a:endParaRPr lang="en-US" dirty="0"/>
          </a:p>
        </p:txBody>
      </p:sp>
    </p:spTree>
    <p:extLst>
      <p:ext uri="{BB962C8B-B14F-4D97-AF65-F5344CB8AC3E}">
        <p14:creationId xmlns:p14="http://schemas.microsoft.com/office/powerpoint/2010/main" val="13761897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7/22/2014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7/22/2014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7/22/2014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7/22/2014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775" y="1432223"/>
            <a:ext cx="10120745" cy="3035808"/>
          </a:xfrm>
        </p:spPr>
        <p:txBody>
          <a:bodyPr/>
          <a:lstStyle/>
          <a:p>
            <a:r>
              <a:rPr lang="en-US" sz="4400" dirty="0" smtClean="0"/>
              <a:t>Historical </a:t>
            </a:r>
            <a:r>
              <a:rPr lang="en-US" sz="4400" dirty="0" err="1" smtClean="0"/>
              <a:t>InvestigATION</a:t>
            </a:r>
            <a:r>
              <a:rPr lang="en-US" sz="4400" dirty="0" smtClean="0"/>
              <a:t> </a:t>
            </a:r>
            <a:r>
              <a:rPr lang="en-US" sz="4400" dirty="0" err="1" smtClean="0"/>
              <a:t>qUESTION</a:t>
            </a:r>
            <a:endParaRPr lang="en-US" sz="4400" dirty="0"/>
          </a:p>
        </p:txBody>
      </p:sp>
      <p:sp>
        <p:nvSpPr>
          <p:cNvPr id="3" name="Subtitle 2"/>
          <p:cNvSpPr>
            <a:spLocks noGrp="1"/>
          </p:cNvSpPr>
          <p:nvPr>
            <p:ph type="subTitle" idx="1"/>
          </p:nvPr>
        </p:nvSpPr>
        <p:spPr>
          <a:xfrm>
            <a:off x="365760" y="4172989"/>
            <a:ext cx="9376757" cy="2377441"/>
          </a:xfrm>
        </p:spPr>
        <p:txBody>
          <a:bodyPr>
            <a:normAutofit/>
          </a:bodyPr>
          <a:lstStyle/>
          <a:p>
            <a:r>
              <a:rPr lang="en-US" dirty="0"/>
              <a:t> </a:t>
            </a:r>
            <a:r>
              <a:rPr lang="en-US" sz="3000" dirty="0"/>
              <a:t>What were important patriotic symbols during the period of the early republic and what did they represent</a:t>
            </a:r>
            <a:r>
              <a:rPr lang="en-US" sz="3000" dirty="0" smtClean="0"/>
              <a:t>?</a:t>
            </a:r>
          </a:p>
          <a:p>
            <a:r>
              <a:rPr lang="en-US" sz="3000" dirty="0" smtClean="0"/>
              <a:t> </a:t>
            </a:r>
            <a:r>
              <a:rPr lang="en-US" sz="3000" dirty="0"/>
              <a:t>How </a:t>
            </a:r>
            <a:r>
              <a:rPr lang="en-US" sz="3000" dirty="0" smtClean="0"/>
              <a:t>did </a:t>
            </a:r>
            <a:r>
              <a:rPr lang="en-US" sz="3000" dirty="0"/>
              <a:t>those symbols become replaced by the Star Spangled Banner song and the flag?</a:t>
            </a:r>
          </a:p>
          <a:p>
            <a:endParaRPr lang="en-US" dirty="0"/>
          </a:p>
        </p:txBody>
      </p:sp>
    </p:spTree>
    <p:extLst>
      <p:ext uri="{BB962C8B-B14F-4D97-AF65-F5344CB8AC3E}">
        <p14:creationId xmlns:p14="http://schemas.microsoft.com/office/powerpoint/2010/main" val="9016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90" y="0"/>
            <a:ext cx="10058400" cy="1609344"/>
          </a:xfrm>
        </p:spPr>
        <p:txBody>
          <a:bodyPr/>
          <a:lstStyle/>
          <a:p>
            <a:r>
              <a:rPr lang="en-US" dirty="0" smtClean="0"/>
              <a:t>Columbia</a:t>
            </a:r>
            <a:endParaRPr lang="en-US" dirty="0"/>
          </a:p>
        </p:txBody>
      </p:sp>
      <p:sp>
        <p:nvSpPr>
          <p:cNvPr id="3" name="Content Placeholder 2"/>
          <p:cNvSpPr>
            <a:spLocks noGrp="1"/>
          </p:cNvSpPr>
          <p:nvPr>
            <p:ph idx="1"/>
          </p:nvPr>
        </p:nvSpPr>
        <p:spPr>
          <a:xfrm>
            <a:off x="299257" y="1280160"/>
            <a:ext cx="11687695" cy="5370022"/>
          </a:xfrm>
        </p:spPr>
        <p:txBody>
          <a:bodyPr>
            <a:normAutofit/>
          </a:bodyPr>
          <a:lstStyle/>
          <a:p>
            <a:r>
              <a:rPr lang="en-US" dirty="0" smtClean="0"/>
              <a:t>Wheatley </a:t>
            </a:r>
            <a:r>
              <a:rPr lang="en-US" dirty="0"/>
              <a:t>became the first writer to personify the new nation as the </a:t>
            </a:r>
            <a:r>
              <a:rPr lang="en-US" dirty="0" smtClean="0"/>
              <a:t>goddess</a:t>
            </a:r>
          </a:p>
          <a:p>
            <a:r>
              <a:rPr lang="en-US" dirty="0" smtClean="0"/>
              <a:t>"Columbia</a:t>
            </a:r>
            <a:r>
              <a:rPr lang="en-US" dirty="0"/>
              <a:t>"--a feminized reference to Columbus, who was widely recognized as the "father" of America. </a:t>
            </a:r>
            <a:endParaRPr lang="en-US" dirty="0" smtClean="0"/>
          </a:p>
          <a:p>
            <a:r>
              <a:rPr lang="en-US" dirty="0" smtClean="0"/>
              <a:t>By </a:t>
            </a:r>
            <a:r>
              <a:rPr lang="en-US" dirty="0"/>
              <a:t>the end of the Revolution, the figure of Columbia was everywhere. Popular songs and poems celebrated her; towns and cities were named for her (most notably the new seat of the federal government, the District of Columbia); and King's College in New York was renamed Columbia University</a:t>
            </a:r>
            <a:r>
              <a:rPr lang="en-US" dirty="0" smtClean="0"/>
              <a:t>.</a:t>
            </a:r>
          </a:p>
          <a:p>
            <a:r>
              <a:rPr lang="en-US" dirty="0" smtClean="0"/>
              <a:t> </a:t>
            </a:r>
            <a:r>
              <a:rPr lang="en-US" dirty="0"/>
              <a:t>The adjective "Columbian" came to function as a kind of shorthand for patriotic allegiance to national ideals</a:t>
            </a:r>
            <a:r>
              <a:rPr lang="en-US" dirty="0" smtClean="0"/>
              <a:t>.</a:t>
            </a:r>
          </a:p>
          <a:p>
            <a:r>
              <a:rPr lang="en-US" dirty="0" smtClean="0"/>
              <a:t>As </a:t>
            </a:r>
            <a:r>
              <a:rPr lang="en-US" dirty="0"/>
              <a:t>they fought to assert their independence, Americans apparently began to desire a new allegorical image to represent their </a:t>
            </a:r>
            <a:r>
              <a:rPr lang="en-US" dirty="0" smtClean="0"/>
              <a:t>nation</a:t>
            </a:r>
          </a:p>
          <a:p>
            <a:r>
              <a:rPr lang="en-US" dirty="0" smtClean="0"/>
              <a:t>Columbia </a:t>
            </a:r>
            <a:r>
              <a:rPr lang="en-US" dirty="0"/>
              <a:t>was usually represented dressed in a white, toga-like gown, wearing a helmet, and carrying a liberty cap on a pole. She was often accompanied by the flag, the eagle, and documents like the Declaration of Independence and the Constitution. She appeared in paintings, statuary, and even on most of the coins produced by the United States Mint through the nineteenth century.</a:t>
            </a:r>
          </a:p>
        </p:txBody>
      </p:sp>
    </p:spTree>
    <p:extLst>
      <p:ext uri="{BB962C8B-B14F-4D97-AF65-F5344CB8AC3E}">
        <p14:creationId xmlns:p14="http://schemas.microsoft.com/office/powerpoint/2010/main" val="254818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49630" y="0"/>
            <a:ext cx="10978618" cy="6833998"/>
          </a:xfrm>
          <a:prstGeom prst="rect">
            <a:avLst/>
          </a:prstGeom>
        </p:spPr>
      </p:pic>
    </p:spTree>
    <p:extLst>
      <p:ext uri="{BB962C8B-B14F-4D97-AF65-F5344CB8AC3E}">
        <p14:creationId xmlns:p14="http://schemas.microsoft.com/office/powerpoint/2010/main" val="30007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344189" y="5855"/>
            <a:ext cx="6849687" cy="6877054"/>
          </a:xfrm>
          <a:prstGeom prst="rect">
            <a:avLst/>
          </a:prstGeom>
        </p:spPr>
      </p:pic>
    </p:spTree>
    <p:extLst>
      <p:ext uri="{BB962C8B-B14F-4D97-AF65-F5344CB8AC3E}">
        <p14:creationId xmlns:p14="http://schemas.microsoft.com/office/powerpoint/2010/main" val="242307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280" y="1"/>
            <a:ext cx="10695535" cy="6858000"/>
          </a:xfrm>
        </p:spPr>
      </p:pic>
    </p:spTree>
    <p:extLst>
      <p:ext uri="{BB962C8B-B14F-4D97-AF65-F5344CB8AC3E}">
        <p14:creationId xmlns:p14="http://schemas.microsoft.com/office/powerpoint/2010/main" val="380983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8153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6718" y="-35099"/>
            <a:ext cx="10301530" cy="6929398"/>
          </a:xfrm>
        </p:spPr>
      </p:pic>
    </p:spTree>
    <p:extLst>
      <p:ext uri="{BB962C8B-B14F-4D97-AF65-F5344CB8AC3E}">
        <p14:creationId xmlns:p14="http://schemas.microsoft.com/office/powerpoint/2010/main" val="393829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86" y="0"/>
            <a:ext cx="10058400" cy="1609344"/>
          </a:xfrm>
        </p:spPr>
        <p:txBody>
          <a:bodyPr/>
          <a:lstStyle/>
          <a:p>
            <a:r>
              <a:rPr lang="en-US" dirty="0" smtClean="0"/>
              <a:t>Uncle </a:t>
            </a:r>
            <a:r>
              <a:rPr lang="en-US" dirty="0" err="1" smtClean="0"/>
              <a:t>sam</a:t>
            </a:r>
            <a:endParaRPr lang="en-US" dirty="0"/>
          </a:p>
        </p:txBody>
      </p:sp>
      <p:sp>
        <p:nvSpPr>
          <p:cNvPr id="3" name="Content Placeholder 2"/>
          <p:cNvSpPr>
            <a:spLocks noGrp="1"/>
          </p:cNvSpPr>
          <p:nvPr>
            <p:ph idx="1"/>
          </p:nvPr>
        </p:nvSpPr>
        <p:spPr>
          <a:xfrm>
            <a:off x="269823" y="1199213"/>
            <a:ext cx="11557416" cy="5516380"/>
          </a:xfrm>
        </p:spPr>
        <p:txBody>
          <a:bodyPr/>
          <a:lstStyle/>
          <a:p>
            <a:r>
              <a:rPr lang="en-US" sz="2800" dirty="0" smtClean="0"/>
              <a:t>Sam Wilson of  Troy, New York </a:t>
            </a:r>
            <a:r>
              <a:rPr lang="en-US" sz="2800" dirty="0"/>
              <a:t>supplied pork and beef to the army during the War of </a:t>
            </a:r>
            <a:r>
              <a:rPr lang="en-US" sz="2800" dirty="0" smtClean="0"/>
              <a:t>1812</a:t>
            </a:r>
            <a:endParaRPr lang="en-US" sz="2800" dirty="0"/>
          </a:p>
          <a:p>
            <a:r>
              <a:rPr lang="en-US" sz="2800" dirty="0"/>
              <a:t>T</a:t>
            </a:r>
            <a:r>
              <a:rPr lang="en-US" sz="2800" dirty="0" smtClean="0"/>
              <a:t>oday </a:t>
            </a:r>
            <a:r>
              <a:rPr lang="en-US" sz="2800" dirty="0"/>
              <a:t>the term Uncle Sam is the conglomerate for all government property or the entire government itself</a:t>
            </a:r>
            <a:r>
              <a:rPr lang="en-US" sz="2800" dirty="0" smtClean="0"/>
              <a:t>.</a:t>
            </a:r>
          </a:p>
          <a:p>
            <a:r>
              <a:rPr lang="en-US" sz="2800" dirty="0" smtClean="0"/>
              <a:t> </a:t>
            </a:r>
            <a:r>
              <a:rPr lang="en-US" sz="2800" dirty="0"/>
              <a:t>The cartoon image of Uncle Sam with his red, white and blue suit and hat, tall thin, with a beard did not appear until 1830</a:t>
            </a:r>
            <a:r>
              <a:rPr lang="en-US" sz="2800" dirty="0" smtClean="0"/>
              <a:t>.</a:t>
            </a:r>
          </a:p>
          <a:p>
            <a:r>
              <a:rPr lang="en-US" sz="2800" dirty="0"/>
              <a:t>Since Sam Wilson did not have a beard, some say that the beard is from Lincoln.  </a:t>
            </a:r>
          </a:p>
          <a:p>
            <a:r>
              <a:rPr lang="en-US" sz="2800" dirty="0" smtClean="0"/>
              <a:t> </a:t>
            </a:r>
            <a:r>
              <a:rPr lang="en-US" sz="2800" dirty="0"/>
              <a:t>Congress adopted Uncle Sam as an official symbol in 1961</a:t>
            </a:r>
            <a:endParaRPr lang="en-US" sz="2800" dirty="0" smtClean="0"/>
          </a:p>
          <a:p>
            <a:r>
              <a:rPr lang="en-US" sz="2800" dirty="0"/>
              <a:t>The first established and well published political cartoonist was Thomas Nast, beginning in the 1870's. </a:t>
            </a:r>
            <a:endParaRPr lang="en-US" sz="2800" dirty="0" smtClean="0"/>
          </a:p>
          <a:p>
            <a:endParaRPr lang="en-US" sz="2290" dirty="0"/>
          </a:p>
        </p:txBody>
      </p:sp>
    </p:spTree>
    <p:extLst>
      <p:ext uri="{BB962C8B-B14F-4D97-AF65-F5344CB8AC3E}">
        <p14:creationId xmlns:p14="http://schemas.microsoft.com/office/powerpoint/2010/main" val="344882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619" y="0"/>
            <a:ext cx="10885118" cy="6870060"/>
          </a:xfrm>
        </p:spPr>
      </p:pic>
    </p:spTree>
    <p:extLst>
      <p:ext uri="{BB962C8B-B14F-4D97-AF65-F5344CB8AC3E}">
        <p14:creationId xmlns:p14="http://schemas.microsoft.com/office/powerpoint/2010/main" val="419540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8353" y="-301784"/>
            <a:ext cx="7741390" cy="7111106"/>
          </a:xfrm>
          <a:prstGeom prst="rect">
            <a:avLst/>
          </a:prstGeom>
        </p:spPr>
      </p:pic>
    </p:spTree>
    <p:extLst>
      <p:ext uri="{BB962C8B-B14F-4D97-AF65-F5344CB8AC3E}">
        <p14:creationId xmlns:p14="http://schemas.microsoft.com/office/powerpoint/2010/main" val="83338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6737" y="26964"/>
            <a:ext cx="6831036" cy="6831036"/>
          </a:xfrm>
        </p:spPr>
      </p:pic>
    </p:spTree>
    <p:extLst>
      <p:ext uri="{BB962C8B-B14F-4D97-AF65-F5344CB8AC3E}">
        <p14:creationId xmlns:p14="http://schemas.microsoft.com/office/powerpoint/2010/main" val="403858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 Eagle</a:t>
            </a:r>
            <a:endParaRPr lang="en-US" dirty="0"/>
          </a:p>
        </p:txBody>
      </p:sp>
      <p:sp>
        <p:nvSpPr>
          <p:cNvPr id="3" name="Content Placeholder 2"/>
          <p:cNvSpPr>
            <a:spLocks noGrp="1"/>
          </p:cNvSpPr>
          <p:nvPr>
            <p:ph idx="1"/>
          </p:nvPr>
        </p:nvSpPr>
        <p:spPr>
          <a:xfrm>
            <a:off x="249381" y="1762298"/>
            <a:ext cx="11438313" cy="4754880"/>
          </a:xfrm>
        </p:spPr>
        <p:txBody>
          <a:bodyPr/>
          <a:lstStyle/>
          <a:p>
            <a:r>
              <a:rPr lang="en-US" sz="2800" dirty="0"/>
              <a:t>It took 6 years of arguing by our forefathers to come up with a national emblem. We all know how </a:t>
            </a:r>
            <a:endParaRPr lang="en-US" sz="2800" dirty="0" smtClean="0"/>
          </a:p>
          <a:p>
            <a:r>
              <a:rPr lang="en-US" sz="2800" dirty="0" smtClean="0"/>
              <a:t>Benjamin </a:t>
            </a:r>
            <a:r>
              <a:rPr lang="en-US" sz="2800" dirty="0"/>
              <a:t>Franklin wanted the turkey, because the turkey was a domestic, useful </a:t>
            </a:r>
            <a:r>
              <a:rPr lang="en-US" sz="2800" dirty="0" smtClean="0"/>
              <a:t>and </a:t>
            </a:r>
            <a:r>
              <a:rPr lang="en-US" sz="2800" dirty="0"/>
              <a:t>tasty.  But the turkey wasn't impressive enough for most of our forefathers. </a:t>
            </a:r>
            <a:endParaRPr lang="en-US" sz="2800" dirty="0" smtClean="0"/>
          </a:p>
          <a:p>
            <a:r>
              <a:rPr lang="en-US" sz="2800" dirty="0" smtClean="0"/>
              <a:t>On </a:t>
            </a:r>
            <a:r>
              <a:rPr lang="en-US" sz="2800" dirty="0"/>
              <a:t>the other hand, many other nations were using eagles also. </a:t>
            </a:r>
            <a:endParaRPr lang="en-US" sz="2800" dirty="0" smtClean="0"/>
          </a:p>
          <a:p>
            <a:r>
              <a:rPr lang="en-US" sz="2800" dirty="0" smtClean="0"/>
              <a:t>Franklin </a:t>
            </a:r>
            <a:r>
              <a:rPr lang="en-US" sz="2800" dirty="0"/>
              <a:t>pointed out, "the eagle is a bird of bad moral character" because he was a scavenger that stole food from other birds.  </a:t>
            </a:r>
            <a:endParaRPr lang="en-US" sz="2800" dirty="0" smtClean="0"/>
          </a:p>
          <a:p>
            <a:r>
              <a:rPr lang="en-US" sz="2800" dirty="0" smtClean="0"/>
              <a:t>Bald Eagle vs. Golden Eagle</a:t>
            </a:r>
            <a:endParaRPr lang="en-US" sz="2800" dirty="0"/>
          </a:p>
          <a:p>
            <a:endParaRPr lang="en-US" dirty="0"/>
          </a:p>
        </p:txBody>
      </p:sp>
    </p:spTree>
    <p:extLst>
      <p:ext uri="{BB962C8B-B14F-4D97-AF65-F5344CB8AC3E}">
        <p14:creationId xmlns:p14="http://schemas.microsoft.com/office/powerpoint/2010/main" val="209736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19" y="19951"/>
            <a:ext cx="10058400" cy="1609344"/>
          </a:xfrm>
        </p:spPr>
        <p:txBody>
          <a:bodyPr/>
          <a:lstStyle/>
          <a:p>
            <a:r>
              <a:rPr lang="en-US" dirty="0" smtClean="0"/>
              <a:t>Great seal</a:t>
            </a:r>
            <a:endParaRPr lang="en-US" dirty="0"/>
          </a:p>
        </p:txBody>
      </p:sp>
      <p:sp>
        <p:nvSpPr>
          <p:cNvPr id="3" name="Content Placeholder 2"/>
          <p:cNvSpPr>
            <a:spLocks noGrp="1"/>
          </p:cNvSpPr>
          <p:nvPr>
            <p:ph idx="1"/>
          </p:nvPr>
        </p:nvSpPr>
        <p:spPr>
          <a:xfrm>
            <a:off x="216131" y="1113906"/>
            <a:ext cx="11288684" cy="5270269"/>
          </a:xfrm>
        </p:spPr>
        <p:txBody>
          <a:bodyPr>
            <a:normAutofit fontScale="85000" lnSpcReduction="20000"/>
          </a:bodyPr>
          <a:lstStyle/>
          <a:p>
            <a:r>
              <a:rPr lang="en-US" dirty="0"/>
              <a:t>The red and white stripes on the shield “represent the several states all joined in one solid compact entire, supporting a Chief [the blue top of the </a:t>
            </a:r>
            <a:r>
              <a:rPr lang="en-US" dirty="0" smtClean="0"/>
              <a:t>shield], which unites the whole and represents Congress. </a:t>
            </a:r>
          </a:p>
          <a:p>
            <a:r>
              <a:rPr lang="en-US" dirty="0" smtClean="0"/>
              <a:t>The motto [E Pluribus Unum, Out of Many, One] alludes to this union.”</a:t>
            </a:r>
          </a:p>
          <a:p>
            <a:r>
              <a:rPr lang="en-US" dirty="0" smtClean="0"/>
              <a:t>The colors are adopted from the American flag; “white signifies purity and innocence, red, hardiness and valor, and blue . . . vigilance, perseverance and justice.”</a:t>
            </a:r>
          </a:p>
          <a:p>
            <a:r>
              <a:rPr lang="en-US" dirty="0" smtClean="0"/>
              <a:t>“The olive branch and arrows denote the power of peace and war which is exclusively vested in Congress.”</a:t>
            </a:r>
          </a:p>
          <a:p>
            <a:r>
              <a:rPr lang="en-US" dirty="0" smtClean="0"/>
              <a:t>“The Constellation denotes a new State [or nation] taking its place and rank among other Sovereign powers.”</a:t>
            </a:r>
          </a:p>
          <a:p>
            <a:r>
              <a:rPr lang="en-US" dirty="0" smtClean="0"/>
              <a:t>“The Escutcheon [the shield] is born on the breast of an American Eagle without any other supporters [no other figures that help to hold up the shield] to denote that the United States of America ought to rely on their own Virtue.”</a:t>
            </a:r>
          </a:p>
          <a:p>
            <a:r>
              <a:rPr lang="en-US" dirty="0" smtClean="0"/>
              <a:t>Note also, that the number thirteen representing the first thirteen states is represented in the stripes of the shield, the bundle of arrows and the constellation.</a:t>
            </a:r>
          </a:p>
          <a:p>
            <a:r>
              <a:rPr lang="en-US" u="sng" dirty="0" smtClean="0"/>
              <a:t>The Back: </a:t>
            </a:r>
          </a:p>
          <a:p>
            <a:r>
              <a:rPr lang="en-US" dirty="0" smtClean="0"/>
              <a:t>“The pyramid signifies strength and duration.”</a:t>
            </a:r>
          </a:p>
          <a:p>
            <a:r>
              <a:rPr lang="en-US" dirty="0" smtClean="0"/>
              <a:t>“The eye over [the pyramid] and the motto [</a:t>
            </a:r>
            <a:r>
              <a:rPr lang="en-US" dirty="0" err="1" smtClean="0"/>
              <a:t>Annuit</a:t>
            </a:r>
            <a:r>
              <a:rPr lang="en-US" dirty="0" smtClean="0"/>
              <a:t> </a:t>
            </a:r>
            <a:r>
              <a:rPr lang="en-US" dirty="0" err="1" smtClean="0"/>
              <a:t>Coeptis</a:t>
            </a:r>
            <a:r>
              <a:rPr lang="en-US" dirty="0" smtClean="0"/>
              <a:t>, He (God) Has Favored Our Undertakings] allude to the many signal interpositions of providence in favor of the American cause.”</a:t>
            </a:r>
          </a:p>
          <a:p>
            <a:r>
              <a:rPr lang="en-US" dirty="0" smtClean="0"/>
              <a:t>“The date underneath [MDCCLXXVI, 1776] is that of the Declaration of Independence, and the words under it [Novus </a:t>
            </a:r>
            <a:r>
              <a:rPr lang="en-US" dirty="0" err="1" smtClean="0"/>
              <a:t>Ordo</a:t>
            </a:r>
            <a:r>
              <a:rPr lang="en-US" dirty="0" smtClean="0"/>
              <a:t> </a:t>
            </a:r>
            <a:r>
              <a:rPr lang="en-US" dirty="0" err="1" smtClean="0"/>
              <a:t>Seclorum</a:t>
            </a:r>
            <a:r>
              <a:rPr lang="en-US" dirty="0" smtClean="0"/>
              <a:t>, A New Order of the Ages] signify the beginning of the new American era which commences from that date.”</a:t>
            </a:r>
            <a:endParaRPr lang="en-US" dirty="0"/>
          </a:p>
        </p:txBody>
      </p:sp>
    </p:spTree>
    <p:extLst>
      <p:ext uri="{BB962C8B-B14F-4D97-AF65-F5344CB8AC3E}">
        <p14:creationId xmlns:p14="http://schemas.microsoft.com/office/powerpoint/2010/main" val="337303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103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738254" y="3099460"/>
            <a:ext cx="6389993" cy="3072740"/>
          </a:xfrm>
        </p:spPr>
        <p:txBody>
          <a:bodyPr/>
          <a:lstStyle/>
          <a:p>
            <a:endParaRPr lang="en-US" dirty="0"/>
          </a:p>
        </p:txBody>
      </p:sp>
      <p:pic>
        <p:nvPicPr>
          <p:cNvPr id="4" name="Picture 3"/>
          <p:cNvPicPr>
            <a:picLocks noChangeAspect="1"/>
          </p:cNvPicPr>
          <p:nvPr/>
        </p:nvPicPr>
        <p:blipFill>
          <a:blip r:embed="rId3"/>
          <a:stretch>
            <a:fillRect/>
          </a:stretch>
        </p:blipFill>
        <p:spPr>
          <a:xfrm>
            <a:off x="2244436" y="56108"/>
            <a:ext cx="8279477" cy="6801892"/>
          </a:xfrm>
          <a:prstGeom prst="rect">
            <a:avLst/>
          </a:prstGeom>
        </p:spPr>
      </p:pic>
    </p:spTree>
    <p:extLst>
      <p:ext uri="{BB962C8B-B14F-4D97-AF65-F5344CB8AC3E}">
        <p14:creationId xmlns:p14="http://schemas.microsoft.com/office/powerpoint/2010/main" val="4272181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82880" y="0"/>
            <a:ext cx="11804073" cy="6858000"/>
          </a:xfrm>
          <a:prstGeom prst="rect">
            <a:avLst/>
          </a:prstGeom>
        </p:spPr>
      </p:pic>
    </p:spTree>
    <p:extLst>
      <p:ext uri="{BB962C8B-B14F-4D97-AF65-F5344CB8AC3E}">
        <p14:creationId xmlns:p14="http://schemas.microsoft.com/office/powerpoint/2010/main" val="159346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6329"/>
            <a:ext cx="10058400" cy="1609344"/>
          </a:xfrm>
        </p:spPr>
        <p:txBody>
          <a:bodyPr/>
          <a:lstStyle/>
          <a:p>
            <a:r>
              <a:rPr lang="en-US" dirty="0" smtClean="0"/>
              <a:t>Liberty cap</a:t>
            </a:r>
            <a:endParaRPr lang="en-US" dirty="0"/>
          </a:p>
        </p:txBody>
      </p:sp>
      <p:sp>
        <p:nvSpPr>
          <p:cNvPr id="3" name="Content Placeholder 2"/>
          <p:cNvSpPr>
            <a:spLocks noGrp="1"/>
          </p:cNvSpPr>
          <p:nvPr>
            <p:ph idx="1"/>
          </p:nvPr>
        </p:nvSpPr>
        <p:spPr>
          <a:xfrm>
            <a:off x="0" y="1296785"/>
            <a:ext cx="12192000" cy="5303520"/>
          </a:xfrm>
        </p:spPr>
        <p:txBody>
          <a:bodyPr>
            <a:noAutofit/>
          </a:bodyPr>
          <a:lstStyle/>
          <a:p>
            <a:r>
              <a:rPr lang="en-US" sz="2400" dirty="0"/>
              <a:t>This soft cap evolved as a combination of two earlier symbolic head coverings. The peaked red Phrygian cap was worn in present-day Turkey as early as 800 B.C. and was seen as a mark of free men in classical Greece</a:t>
            </a:r>
            <a:r>
              <a:rPr lang="en-US" sz="2400" dirty="0" smtClean="0"/>
              <a:t>.</a:t>
            </a:r>
          </a:p>
          <a:p>
            <a:r>
              <a:rPr lang="en-US" sz="2400" dirty="0" smtClean="0"/>
              <a:t> </a:t>
            </a:r>
            <a:r>
              <a:rPr lang="en-US" sz="2400" dirty="0"/>
              <a:t>The ancient Roman conical cap called a </a:t>
            </a:r>
            <a:r>
              <a:rPr lang="en-US" sz="2400" dirty="0" err="1"/>
              <a:t>pileus</a:t>
            </a:r>
            <a:r>
              <a:rPr lang="en-US" sz="2400" dirty="0"/>
              <a:t> was placed on the heads of emancipated individuals – who, as slaves, were not allowed to grow their hair or wear a cap – and is often depicted along with a special rod that was used in the ceremony of manumission, when slaves were formally emancipated.</a:t>
            </a:r>
          </a:p>
          <a:p>
            <a:r>
              <a:rPr lang="en-US" sz="2400" dirty="0"/>
              <a:t>Centuries later, the freedom cap appeared in images during the American Revolution and was used in American art and coins in the early 19th century</a:t>
            </a:r>
            <a:r>
              <a:rPr lang="en-US" sz="2400" dirty="0" smtClean="0"/>
              <a:t>.</a:t>
            </a:r>
          </a:p>
          <a:p>
            <a:r>
              <a:rPr lang="en-US" sz="2400" dirty="0" smtClean="0"/>
              <a:t> </a:t>
            </a:r>
            <a:r>
              <a:rPr lang="en-US" sz="2400" dirty="0"/>
              <a:t>It was most popular during the French Revolution, when it was called the “bonnet rouge” and was worn by revolutionaries and depicted worn or held by a female figure representing Liberty</a:t>
            </a:r>
            <a:r>
              <a:rPr lang="en-US" sz="2400" dirty="0" smtClean="0"/>
              <a:t>.</a:t>
            </a:r>
            <a:endParaRPr lang="en-US" sz="2400" dirty="0"/>
          </a:p>
        </p:txBody>
      </p:sp>
    </p:spTree>
    <p:extLst>
      <p:ext uri="{BB962C8B-B14F-4D97-AF65-F5344CB8AC3E}">
        <p14:creationId xmlns:p14="http://schemas.microsoft.com/office/powerpoint/2010/main" val="187738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815146" y="-118434"/>
            <a:ext cx="8567803" cy="6976434"/>
          </a:xfrm>
          <a:prstGeom prst="rect">
            <a:avLst/>
          </a:prstGeom>
        </p:spPr>
      </p:pic>
    </p:spTree>
    <p:extLst>
      <p:ext uri="{BB962C8B-B14F-4D97-AF65-F5344CB8AC3E}">
        <p14:creationId xmlns:p14="http://schemas.microsoft.com/office/powerpoint/2010/main" val="339902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454" y="1"/>
            <a:ext cx="11615188" cy="6858000"/>
          </a:xfrm>
        </p:spPr>
      </p:pic>
    </p:spTree>
    <p:extLst>
      <p:ext uri="{BB962C8B-B14F-4D97-AF65-F5344CB8AC3E}">
        <p14:creationId xmlns:p14="http://schemas.microsoft.com/office/powerpoint/2010/main" val="263412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8115" y="484632"/>
            <a:ext cx="8888657" cy="5888735"/>
          </a:xfrm>
        </p:spPr>
      </p:pic>
    </p:spTree>
    <p:extLst>
      <p:ext uri="{BB962C8B-B14F-4D97-AF65-F5344CB8AC3E}">
        <p14:creationId xmlns:p14="http://schemas.microsoft.com/office/powerpoint/2010/main" val="223286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4058" y="0"/>
            <a:ext cx="6778871" cy="6755334"/>
          </a:xfrm>
        </p:spPr>
      </p:pic>
    </p:spTree>
    <p:extLst>
      <p:ext uri="{BB962C8B-B14F-4D97-AF65-F5344CB8AC3E}">
        <p14:creationId xmlns:p14="http://schemas.microsoft.com/office/powerpoint/2010/main" val="129954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883</TotalTime>
  <Words>2108</Words>
  <Application>Microsoft Office PowerPoint</Application>
  <PresentationFormat>Widescreen</PresentationFormat>
  <Paragraphs>111</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Rockwell</vt:lpstr>
      <vt:lpstr>Rockwell Condensed</vt:lpstr>
      <vt:lpstr>Wingdings</vt:lpstr>
      <vt:lpstr>Wood Type</vt:lpstr>
      <vt:lpstr>Historical InvestigATION qUESTION</vt:lpstr>
      <vt:lpstr>Bald Eagle</vt:lpstr>
      <vt:lpstr>PowerPoint Presentation</vt:lpstr>
      <vt:lpstr>PowerPoint Presentation</vt:lpstr>
      <vt:lpstr>Liberty cap</vt:lpstr>
      <vt:lpstr>PowerPoint Presentation</vt:lpstr>
      <vt:lpstr>PowerPoint Presentation</vt:lpstr>
      <vt:lpstr>PowerPoint Presentation</vt:lpstr>
      <vt:lpstr>PowerPoint Presentation</vt:lpstr>
      <vt:lpstr>Columbia</vt:lpstr>
      <vt:lpstr>PowerPoint Presentation</vt:lpstr>
      <vt:lpstr>PowerPoint Presentation</vt:lpstr>
      <vt:lpstr>PowerPoint Presentation</vt:lpstr>
      <vt:lpstr>PowerPoint Presentation</vt:lpstr>
      <vt:lpstr>PowerPoint Presentation</vt:lpstr>
      <vt:lpstr>Uncle sam</vt:lpstr>
      <vt:lpstr>PowerPoint Presentation</vt:lpstr>
      <vt:lpstr>PowerPoint Presentation</vt:lpstr>
      <vt:lpstr>PowerPoint Presentation</vt:lpstr>
      <vt:lpstr>Great seal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A</dc:creator>
  <cp:lastModifiedBy>B A</cp:lastModifiedBy>
  <cp:revision>44</cp:revision>
  <dcterms:created xsi:type="dcterms:W3CDTF">2014-07-18T17:46:54Z</dcterms:created>
  <dcterms:modified xsi:type="dcterms:W3CDTF">2014-07-23T06:01:00Z</dcterms:modified>
</cp:coreProperties>
</file>